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1" r:id="rId3"/>
    <p:sldId id="306" r:id="rId4"/>
    <p:sldId id="329" r:id="rId5"/>
    <p:sldId id="324" r:id="rId6"/>
    <p:sldId id="325" r:id="rId7"/>
    <p:sldId id="380" r:id="rId8"/>
    <p:sldId id="328" r:id="rId9"/>
    <p:sldId id="331" r:id="rId10"/>
    <p:sldId id="330" r:id="rId11"/>
    <p:sldId id="332" r:id="rId12"/>
    <p:sldId id="333" r:id="rId13"/>
    <p:sldId id="357" r:id="rId14"/>
    <p:sldId id="339" r:id="rId15"/>
    <p:sldId id="344" r:id="rId16"/>
    <p:sldId id="372" r:id="rId17"/>
    <p:sldId id="358" r:id="rId18"/>
    <p:sldId id="360" r:id="rId19"/>
    <p:sldId id="359" r:id="rId20"/>
    <p:sldId id="361" r:id="rId21"/>
    <p:sldId id="362" r:id="rId22"/>
    <p:sldId id="363" r:id="rId23"/>
    <p:sldId id="364" r:id="rId24"/>
    <p:sldId id="365" r:id="rId25"/>
    <p:sldId id="354" r:id="rId26"/>
    <p:sldId id="355" r:id="rId27"/>
    <p:sldId id="387" r:id="rId28"/>
    <p:sldId id="389" r:id="rId29"/>
    <p:sldId id="386" r:id="rId30"/>
    <p:sldId id="367" r:id="rId31"/>
    <p:sldId id="382" r:id="rId32"/>
    <p:sldId id="370" r:id="rId33"/>
    <p:sldId id="381" r:id="rId34"/>
    <p:sldId id="376" r:id="rId35"/>
    <p:sldId id="374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2E4637"/>
    <a:srgbClr val="4E785E"/>
    <a:srgbClr val="5571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5" autoAdjust="0"/>
  </p:normalViewPr>
  <p:slideViewPr>
    <p:cSldViewPr>
      <p:cViewPr varScale="1">
        <p:scale>
          <a:sx n="73" d="100"/>
          <a:sy n="73" d="100"/>
        </p:scale>
        <p:origin x="-107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A45F-B136-4A9D-BFBB-7CE9958D959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FFD72-9121-4AD5-8737-71DD7E79B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30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1FFE-0AED-484A-8537-6DDAC22390D7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6016-7CAC-49F6-B69E-6BE5B914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80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6016-7CAC-49F6-B69E-6BE5B91407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08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6016-7CAC-49F6-B69E-6BE5B91407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20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6016-7CAC-49F6-B69E-6BE5B91407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9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6016-7CAC-49F6-B69E-6BE5B914070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10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6016-7CAC-49F6-B69E-6BE5B914070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57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08313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 класних журналів та єдині вимоги до усного і писемного мовлення </a:t>
            </a:r>
            <a:b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закладах загальної середньої освіти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from-ua.com/upload/articles/2018/03/29/medium/1522319303_7c7f55c9769f4d1731ac19c659943d3a08dd73ea_650x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109" y="4365104"/>
            <a:ext cx="3321781" cy="21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36815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відвідування (пропуску занять)»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112568"/>
          </a:xfrm>
        </p:spPr>
        <p:txBody>
          <a:bodyPr>
            <a:normAutofit fontScale="92500" lnSpcReduction="20000"/>
          </a:bodyPr>
          <a:lstStyle/>
          <a:p>
            <a:endParaRPr lang="uk-UA" sz="2200" dirty="0" smtClean="0"/>
          </a:p>
          <a:p>
            <a:r>
              <a:rPr lang="uk-UA" sz="2500" b="1" dirty="0" smtClean="0"/>
              <a:t>Класний </a:t>
            </a:r>
            <a:r>
              <a:rPr lang="uk-UA" sz="2500" b="1" dirty="0"/>
              <a:t>керівник щодня відмічає кількість уроків, пропущених учнями  на сторінці "Облік </a:t>
            </a:r>
            <a:r>
              <a:rPr lang="uk-UA" sz="2500" b="1" dirty="0" smtClean="0"/>
              <a:t>відвідування» у  вигляді дробу, де чисельник вказує на причину відсутності («</a:t>
            </a:r>
            <a:r>
              <a:rPr lang="uk-UA" sz="2500" b="1" i="1" dirty="0" smtClean="0">
                <a:solidFill>
                  <a:srgbClr val="C00000"/>
                </a:solidFill>
              </a:rPr>
              <a:t>хв</a:t>
            </a:r>
            <a:r>
              <a:rPr lang="uk-UA" sz="2500" b="1" dirty="0"/>
              <a:t>» –  </a:t>
            </a:r>
            <a:r>
              <a:rPr lang="uk-UA" sz="2500" b="1" dirty="0" smtClean="0"/>
              <a:t>по хворобі,    «</a:t>
            </a:r>
            <a:r>
              <a:rPr lang="uk-UA" sz="2500" b="1" i="1" dirty="0" smtClean="0">
                <a:solidFill>
                  <a:srgbClr val="C00000"/>
                </a:solidFill>
              </a:rPr>
              <a:t>н</a:t>
            </a:r>
            <a:r>
              <a:rPr lang="uk-UA" sz="2500" b="1" dirty="0"/>
              <a:t>» – </a:t>
            </a:r>
            <a:r>
              <a:rPr lang="uk-UA" sz="2500" b="1" dirty="0" smtClean="0"/>
              <a:t>будь-яка інша причина), а знаменник – на кількість пропущених уроків.</a:t>
            </a:r>
          </a:p>
          <a:p>
            <a:pPr marL="0" indent="0">
              <a:buNone/>
            </a:pPr>
            <a:endParaRPr lang="uk-UA" sz="2500" b="1" dirty="0" smtClean="0"/>
          </a:p>
          <a:p>
            <a:r>
              <a:rPr lang="uk-UA" sz="2500" b="1" dirty="0"/>
              <a:t>Ц</a:t>
            </a:r>
            <a:r>
              <a:rPr lang="uk-UA" sz="2500" b="1" dirty="0" smtClean="0"/>
              <a:t>ей </a:t>
            </a:r>
            <a:r>
              <a:rPr lang="uk-UA" sz="2500" b="1" dirty="0"/>
              <a:t>показник пропусків повинен чітко відповідати обліку відвідування на предметних сторінках класного журналу.  </a:t>
            </a:r>
            <a:endParaRPr lang="uk-UA" sz="2500" b="1" dirty="0" smtClean="0"/>
          </a:p>
          <a:p>
            <a:pPr marL="0" indent="0">
              <a:buNone/>
            </a:pPr>
            <a:endParaRPr lang="uk-UA" sz="2500" b="1" dirty="0"/>
          </a:p>
          <a:p>
            <a:r>
              <a:rPr lang="uk-UA" sz="2500" b="1" dirty="0" smtClean="0"/>
              <a:t>Навпроти прізвищ учнів, для яких організована індивідуальна форма навчання, один раз робиться запис «</a:t>
            </a:r>
            <a:r>
              <a:rPr lang="uk-UA" sz="2500" b="1" i="1" dirty="0" smtClean="0">
                <a:solidFill>
                  <a:srgbClr val="C00000"/>
                </a:solidFill>
              </a:rPr>
              <a:t>Індивідуальна форма навчання. Наказ № …. </a:t>
            </a:r>
            <a:r>
              <a:rPr lang="uk-UA" sz="2500" b="1" i="1" dirty="0">
                <a:solidFill>
                  <a:srgbClr val="C00000"/>
                </a:solidFill>
              </a:rPr>
              <a:t>в</a:t>
            </a:r>
            <a:r>
              <a:rPr lang="uk-UA" sz="2500" b="1" i="1" dirty="0" smtClean="0">
                <a:solidFill>
                  <a:srgbClr val="C00000"/>
                </a:solidFill>
              </a:rPr>
              <a:t>ід …………</a:t>
            </a:r>
            <a:r>
              <a:rPr lang="uk-UA" sz="2500" b="1" dirty="0" smtClean="0"/>
              <a:t>». Відсутність таких учнів на предметних сторінках не фіксується.</a:t>
            </a:r>
          </a:p>
          <a:p>
            <a:pPr marL="0" indent="0">
              <a:buNone/>
            </a:pPr>
            <a:r>
              <a:rPr lang="uk-UA" b="1" dirty="0" smtClean="0"/>
              <a:t>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3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відвідування (пропуску занять)»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" t="3182" r="1"/>
          <a:stretch/>
        </p:blipFill>
        <p:spPr>
          <a:xfrm>
            <a:off x="5000608" y="1646726"/>
            <a:ext cx="3686192" cy="4861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6726"/>
            <a:ext cx="3600400" cy="48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3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8363272" cy="136815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 досягнень учнів»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96" y="1932906"/>
            <a:ext cx="8363272" cy="4896544"/>
          </a:xfrm>
        </p:spPr>
        <p:txBody>
          <a:bodyPr>
            <a:normAutofit fontScale="85000" lnSpcReduction="20000"/>
          </a:bodyPr>
          <a:lstStyle/>
          <a:p>
            <a:r>
              <a:rPr lang="uk-UA" sz="2600" b="1" dirty="0" smtClean="0"/>
              <a:t>На предметних сторінках назви предметів записуються у відповідності з назвою у навчальному плані з </a:t>
            </a:r>
            <a:r>
              <a:rPr lang="uk-UA" sz="2600" b="1" dirty="0" smtClean="0">
                <a:solidFill>
                  <a:srgbClr val="C00000"/>
                </a:solidFill>
              </a:rPr>
              <a:t>прописної літери</a:t>
            </a:r>
            <a:r>
              <a:rPr lang="uk-UA" sz="2600" b="1" dirty="0" smtClean="0"/>
              <a:t>.</a:t>
            </a:r>
          </a:p>
          <a:p>
            <a:pPr marL="0" indent="0">
              <a:buNone/>
            </a:pPr>
            <a:endParaRPr lang="uk-UA" sz="2600" b="1" dirty="0" smtClean="0"/>
          </a:p>
          <a:p>
            <a:r>
              <a:rPr lang="uk-UA" sz="2600" b="1" dirty="0" smtClean="0"/>
              <a:t>Прізвище, ім’я та по батькові вчителя вказується </a:t>
            </a:r>
            <a:r>
              <a:rPr lang="uk-UA" sz="2600" b="1" dirty="0" smtClean="0">
                <a:solidFill>
                  <a:srgbClr val="C00000"/>
                </a:solidFill>
              </a:rPr>
              <a:t>повністю</a:t>
            </a:r>
            <a:r>
              <a:rPr lang="uk-UA" sz="2600" b="1" dirty="0" smtClean="0"/>
              <a:t> (без скорочень).</a:t>
            </a:r>
          </a:p>
          <a:p>
            <a:pPr marL="0" indent="0">
              <a:buNone/>
            </a:pPr>
            <a:endParaRPr lang="uk-UA" sz="2600" b="1" dirty="0" smtClean="0"/>
          </a:p>
          <a:p>
            <a:r>
              <a:rPr lang="uk-UA" sz="2600" b="1" dirty="0" smtClean="0"/>
              <a:t>Дата проведення уроку записується дробом арабськими цифрами через скісну лінію («</a:t>
            </a:r>
            <a:r>
              <a:rPr lang="uk-UA" sz="2600" b="1" i="1" dirty="0" smtClean="0">
                <a:solidFill>
                  <a:srgbClr val="C00000"/>
                </a:solidFill>
              </a:rPr>
              <a:t>04/09</a:t>
            </a:r>
            <a:r>
              <a:rPr lang="uk-UA" sz="2600" b="1" dirty="0" smtClean="0"/>
              <a:t>» </a:t>
            </a:r>
            <a:r>
              <a:rPr lang="uk-UA" sz="2600" b="1" dirty="0"/>
              <a:t>–</a:t>
            </a:r>
            <a:r>
              <a:rPr lang="uk-UA" sz="2600" b="1" dirty="0" smtClean="0"/>
              <a:t> чисельник – день, знаменник - місяць).</a:t>
            </a:r>
          </a:p>
          <a:p>
            <a:pPr marL="0" indent="0">
              <a:buNone/>
            </a:pPr>
            <a:endParaRPr lang="uk-UA" sz="2600" b="1" dirty="0" smtClean="0"/>
          </a:p>
          <a:p>
            <a:r>
              <a:rPr lang="uk-UA" sz="2600" b="1" dirty="0" smtClean="0"/>
              <a:t>Відсутність учня на </a:t>
            </a:r>
            <a:r>
              <a:rPr lang="uk-UA" sz="2600" b="1" dirty="0" err="1" smtClean="0"/>
              <a:t>уроці</a:t>
            </a:r>
            <a:r>
              <a:rPr lang="uk-UA" sz="2600" b="1" dirty="0" smtClean="0"/>
              <a:t> позначається «</a:t>
            </a:r>
            <a:r>
              <a:rPr lang="uk-UA" sz="2600" b="1" i="1" dirty="0" smtClean="0">
                <a:solidFill>
                  <a:srgbClr val="C00000"/>
                </a:solidFill>
              </a:rPr>
              <a:t>н</a:t>
            </a:r>
            <a:r>
              <a:rPr lang="uk-UA" sz="2600" b="1" dirty="0" smtClean="0"/>
              <a:t>», не залежно від причини.</a:t>
            </a:r>
          </a:p>
          <a:p>
            <a:pPr marL="0" indent="0">
              <a:buNone/>
            </a:pPr>
            <a:endParaRPr lang="uk-UA" sz="2600" b="1" dirty="0" smtClean="0"/>
          </a:p>
          <a:p>
            <a:r>
              <a:rPr lang="uk-UA" sz="2600" b="1" dirty="0" smtClean="0"/>
              <a:t>Запис змісту уроку на предметній сторінці повинен </a:t>
            </a:r>
            <a:r>
              <a:rPr lang="uk-UA" sz="2600" b="1" dirty="0" smtClean="0">
                <a:solidFill>
                  <a:srgbClr val="C00000"/>
                </a:solidFill>
              </a:rPr>
              <a:t>повністю відповідати </a:t>
            </a:r>
            <a:r>
              <a:rPr lang="uk-UA" sz="2600" b="1" dirty="0" smtClean="0"/>
              <a:t>календарному плануванню.</a:t>
            </a:r>
          </a:p>
          <a:p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39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/>
              <a:t>В журналі назви індивідуальних перевірок </a:t>
            </a:r>
            <a:r>
              <a:rPr lang="uk-UA" sz="2400" b="1" dirty="0" smtClean="0"/>
              <a:t>з української мови (</a:t>
            </a:r>
            <a:r>
              <a:rPr lang="uk-UA" sz="2400" b="1" i="1" dirty="0" smtClean="0">
                <a:solidFill>
                  <a:srgbClr val="002060"/>
                </a:solidFill>
              </a:rPr>
              <a:t>«Діалог», «Усний переказ» </a:t>
            </a:r>
            <a:r>
              <a:rPr lang="uk-UA" sz="2400" b="1" dirty="0" smtClean="0"/>
              <a:t>– у І семестрі, </a:t>
            </a:r>
            <a:r>
              <a:rPr lang="uk-UA" sz="2400" b="1" i="1" dirty="0" smtClean="0">
                <a:solidFill>
                  <a:srgbClr val="002060"/>
                </a:solidFill>
              </a:rPr>
              <a:t>«Усний твір», «Читання вголос»</a:t>
            </a:r>
            <a:r>
              <a:rPr lang="uk-UA" sz="2400" b="1" dirty="0" smtClean="0"/>
              <a:t> - у ІІ семестрі ) </a:t>
            </a:r>
            <a:r>
              <a:rPr lang="uk-UA" sz="2400" b="1" dirty="0"/>
              <a:t>записуються </a:t>
            </a:r>
            <a:r>
              <a:rPr lang="uk-UA" sz="2400" b="1" dirty="0">
                <a:solidFill>
                  <a:srgbClr val="C00000"/>
                </a:solidFill>
              </a:rPr>
              <a:t>вгорі на місці запису </a:t>
            </a:r>
            <a:r>
              <a:rPr lang="uk-UA" sz="2400" b="1" dirty="0" smtClean="0">
                <a:solidFill>
                  <a:srgbClr val="C00000"/>
                </a:solidFill>
              </a:rPr>
              <a:t>дати</a:t>
            </a:r>
            <a:r>
              <a:rPr lang="uk-UA" sz="2400" b="1" dirty="0" smtClean="0"/>
              <a:t>.</a:t>
            </a:r>
          </a:p>
          <a:p>
            <a:pPr marL="0" indent="0">
              <a:buNone/>
            </a:pPr>
            <a:endParaRPr lang="uk-UA" sz="2400" b="1" dirty="0"/>
          </a:p>
          <a:p>
            <a:r>
              <a:rPr lang="uk-UA" sz="2400" b="1" dirty="0"/>
              <a:t>За індивідуальну перевірку (діалог, усний переказ, усний твір, читання) бали виставляються протягом семестру. Тому доречно</a:t>
            </a:r>
            <a:r>
              <a:rPr lang="uk-UA" sz="2400" b="1" i="1" dirty="0">
                <a:solidFill>
                  <a:srgbClr val="C00000"/>
                </a:solidFill>
              </a:rPr>
              <a:t> </a:t>
            </a:r>
            <a:r>
              <a:rPr lang="uk-UA" sz="2400" b="1" dirty="0"/>
              <a:t>винести ці колонки у журналі </a:t>
            </a:r>
            <a:r>
              <a:rPr lang="uk-UA" sz="2400" b="1" dirty="0">
                <a:solidFill>
                  <a:srgbClr val="C00000"/>
                </a:solidFill>
              </a:rPr>
              <a:t>на початок кожного </a:t>
            </a:r>
            <a:r>
              <a:rPr lang="uk-UA" sz="2400" b="1" dirty="0" smtClean="0">
                <a:solidFill>
                  <a:srgbClr val="C00000"/>
                </a:solidFill>
              </a:rPr>
              <a:t>семестру.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uk-UA" sz="2400" b="1" dirty="0" smtClean="0"/>
              <a:t>Оцінки за обов’язкові фронтальні перевірки з усіх предметів (контрольні, лабораторні, практичні) виставляються  під датою </a:t>
            </a:r>
            <a:r>
              <a:rPr lang="uk-UA" sz="2400" b="1" dirty="0" smtClean="0">
                <a:solidFill>
                  <a:srgbClr val="C00000"/>
                </a:solidFill>
              </a:rPr>
              <a:t>не пізніше 10-денного терміну </a:t>
            </a:r>
            <a:r>
              <a:rPr lang="uk-UA" sz="2400" b="1" dirty="0" smtClean="0"/>
              <a:t>з дня їх виконання (бажано до наступного уроку). </a:t>
            </a:r>
          </a:p>
          <a:p>
            <a:pPr marL="0" indent="0">
              <a:buNone/>
            </a:pPr>
            <a:endParaRPr lang="uk-UA" sz="2400" b="1" dirty="0" smtClean="0"/>
          </a:p>
          <a:p>
            <a:r>
              <a:rPr lang="uk-UA" sz="2400" b="1" dirty="0" smtClean="0"/>
              <a:t>Відсутність учнів на цих </a:t>
            </a:r>
            <a:r>
              <a:rPr lang="uk-UA" sz="2400" b="1" dirty="0" err="1" smtClean="0"/>
              <a:t>уроках</a:t>
            </a:r>
            <a:r>
              <a:rPr lang="uk-UA" sz="2400" b="1" dirty="0" smtClean="0"/>
              <a:t> позначається «</a:t>
            </a:r>
            <a:r>
              <a:rPr lang="uk-UA" sz="2400" b="1" i="1" dirty="0" smtClean="0">
                <a:solidFill>
                  <a:srgbClr val="002060"/>
                </a:solidFill>
              </a:rPr>
              <a:t>н</a:t>
            </a:r>
            <a:r>
              <a:rPr lang="uk-UA" sz="2400" b="1" dirty="0" smtClean="0"/>
              <a:t>» і ніякі додаткові письмові роботи з ним </a:t>
            </a:r>
            <a:r>
              <a:rPr lang="uk-UA" sz="2400" b="1" dirty="0" smtClean="0">
                <a:solidFill>
                  <a:srgbClr val="C00000"/>
                </a:solidFill>
              </a:rPr>
              <a:t>не проводяться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91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34178" cy="136815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16" t="4923" r="3185" b="760"/>
          <a:stretch/>
        </p:blipFill>
        <p:spPr>
          <a:xfrm rot="5400000">
            <a:off x="2134909" y="450944"/>
            <a:ext cx="4999447" cy="74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9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4" y="116632"/>
            <a:ext cx="8291266" cy="135902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" t="4825" r="-946" b="45292"/>
          <a:stretch/>
        </p:blipFill>
        <p:spPr>
          <a:xfrm>
            <a:off x="919910" y="1700808"/>
            <a:ext cx="7304174" cy="5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8452664"/>
              </p:ext>
            </p:extLst>
          </p:nvPr>
        </p:nvGraphicFramePr>
        <p:xfrm>
          <a:off x="611560" y="4725144"/>
          <a:ext cx="808558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919"/>
                <a:gridCol w="5038665"/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Клас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Час на виконання</a:t>
                      </a:r>
                      <a:endParaRPr lang="ru-RU" sz="2200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/>
                        <a:t>5-6-ті</a:t>
                      </a:r>
                      <a:r>
                        <a:rPr lang="uk-UA" sz="2200" b="1" baseline="0" dirty="0" smtClean="0"/>
                        <a:t> класи</a:t>
                      </a:r>
                      <a:endParaRPr lang="ru-RU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/>
                        <a:t>2,5 години</a:t>
                      </a:r>
                      <a:endParaRPr lang="ru-RU" sz="2200" b="1" dirty="0" smtClean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/>
                        <a:t>7-9-ті</a:t>
                      </a:r>
                      <a:r>
                        <a:rPr lang="uk-UA" sz="2200" b="1" baseline="0" dirty="0" smtClean="0"/>
                        <a:t> класи</a:t>
                      </a:r>
                      <a:endParaRPr lang="ru-RU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/>
                        <a:t>3 години</a:t>
                      </a:r>
                      <a:endParaRPr lang="ru-RU" sz="2200" b="1" dirty="0" smtClean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/>
                        <a:t>10-11-ті класи</a:t>
                      </a:r>
                      <a:endParaRPr lang="ru-RU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/>
                        <a:t>4 години</a:t>
                      </a:r>
                      <a:endParaRPr lang="ru-RU" sz="2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sz="5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sz="5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29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i="1" dirty="0">
                <a:solidFill>
                  <a:srgbClr val="002060"/>
                </a:solidFill>
              </a:rPr>
              <a:t>Домашні завдання</a:t>
            </a:r>
          </a:p>
          <a:p>
            <a:r>
              <a:rPr lang="uk-UA" sz="2200" b="1" dirty="0"/>
              <a:t>Обсяг і характер домашніх завдань регулюється </a:t>
            </a:r>
            <a:r>
              <a:rPr lang="uk-UA" sz="2200" b="1" dirty="0">
                <a:solidFill>
                  <a:srgbClr val="FF0000"/>
                </a:solidFill>
              </a:rPr>
              <a:t>листом МОН України від 29.10.2007 №1/9-651 «Про обсяг і характер домашніх завдань учнів ЗНЗ». </a:t>
            </a:r>
            <a:r>
              <a:rPr lang="uk-UA" sz="2200" b="1" dirty="0"/>
              <a:t>Згідно з Державними санітарними правилами і нормами до організації </a:t>
            </a:r>
            <a:r>
              <a:rPr lang="uk-UA" sz="2200" b="1" dirty="0" smtClean="0"/>
              <a:t>освітнього </a:t>
            </a:r>
            <a:r>
              <a:rPr lang="uk-UA" sz="2200" b="1" dirty="0"/>
              <a:t>процесу існують такі </a:t>
            </a:r>
            <a:r>
              <a:rPr lang="uk-UA" sz="2200" b="1" dirty="0" smtClean="0"/>
              <a:t>вимоги, за якими</a:t>
            </a:r>
            <a:r>
              <a:rPr lang="uk-UA" sz="2400" dirty="0" smtClean="0"/>
              <a:t> </a:t>
            </a:r>
            <a:r>
              <a:rPr lang="uk-UA" sz="2200" b="1" dirty="0" smtClean="0"/>
              <a:t>обсяг </a:t>
            </a:r>
            <a:r>
              <a:rPr lang="uk-UA" sz="2200" b="1" dirty="0"/>
              <a:t>домашніх завдань з усіх предметів має бути таким, щоб витрати часу на їх виконання не </a:t>
            </a:r>
            <a:r>
              <a:rPr lang="uk-UA" sz="2200" b="1" dirty="0" smtClean="0"/>
              <a:t>перевищували: 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xmlns="" val="37379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7" y="74945"/>
            <a:ext cx="8291264" cy="1296144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 і  призначення  учнівських  зошитів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79512" y="1556791"/>
          <a:ext cx="87849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88843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Суспільно-філологічні дисципліни</a:t>
                      </a:r>
                      <a:endParaRPr lang="uk-UA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з української мови та мов національних меншин: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i="1" baseline="0" dirty="0" smtClean="0">
                          <a:solidFill>
                            <a:srgbClr val="2E4637"/>
                          </a:solidFill>
                        </a:rPr>
                        <a:t>у 5-9 класах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 по 2 робочих зошити,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i="1" baseline="0" dirty="0" smtClean="0">
                          <a:solidFill>
                            <a:srgbClr val="2E4637"/>
                          </a:solidFill>
                        </a:rPr>
                        <a:t>у 10-11 класах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– по 1 робочому зошиту;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з української та зарубіжної літератур: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i="1" baseline="0" dirty="0" smtClean="0">
                          <a:solidFill>
                            <a:srgbClr val="2E4637"/>
                          </a:solidFill>
                        </a:rPr>
                        <a:t>у 5-11 класах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 по 1 робочому зошиту;</a:t>
                      </a:r>
                      <a:endParaRPr lang="uk-UA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з іноземних мов: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i="1" baseline="0" dirty="0" smtClean="0">
                          <a:solidFill>
                            <a:srgbClr val="2E4637"/>
                          </a:solidFill>
                        </a:rPr>
                        <a:t>у 5-11 класах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 по 2 робочих зошити 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(один з яких може бути на друкованій основі) та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по 1 словнику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;</a:t>
                      </a:r>
                      <a:endParaRPr lang="uk-UA" i="1" baseline="0" dirty="0" smtClean="0">
                        <a:solidFill>
                          <a:srgbClr val="2E4637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Природничо-математичні дисципліни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з математики: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i="1" baseline="0" dirty="0" smtClean="0">
                          <a:solidFill>
                            <a:srgbClr val="2E4637"/>
                          </a:solidFill>
                        </a:rPr>
                        <a:t>у 5-6 класах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 по 2 робочих зошити;</a:t>
                      </a:r>
                      <a:endParaRPr lang="uk-UA" i="1" baseline="0" dirty="0" smtClean="0">
                        <a:solidFill>
                          <a:srgbClr val="2E4637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1800" i="1" baseline="0" dirty="0" smtClean="0">
                          <a:solidFill>
                            <a:srgbClr val="2E4637"/>
                          </a:solidFill>
                        </a:rPr>
                        <a:t>у 7-9 класах 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</a:rPr>
                        <a:t> по 3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</a:rPr>
                        <a:t>робочих зошити   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(2 – з алгебри, 1 – з геометрії)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1800" i="1" baseline="0" dirty="0" smtClean="0">
                          <a:solidFill>
                            <a:srgbClr val="2E4637"/>
                          </a:solidFill>
                        </a:rPr>
                        <a:t>у 10-11 класах 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</a:rPr>
                        <a:t>– по 2 робочих зошити 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(1 – з  </a:t>
                      </a:r>
                      <a:r>
                        <a:rPr lang="uk-UA" baseline="0" dirty="0" smtClean="0">
                          <a:solidFill>
                            <a:srgbClr val="2E4637"/>
                          </a:solidFill>
                        </a:rPr>
                        <a:t>алгебри і початків аналізу, 1 – з геометрії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baseline="0" dirty="0" smtClean="0">
                          <a:solidFill>
                            <a:srgbClr val="002060"/>
                          </a:solidFill>
                        </a:rPr>
                        <a:t>з фізики та хімії: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1800" i="1" baseline="0" dirty="0" smtClean="0">
                          <a:solidFill>
                            <a:srgbClr val="2E4637"/>
                          </a:solidFill>
                        </a:rPr>
                        <a:t>у 7-11 класах 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</a:rPr>
                        <a:t> по 2 зошити 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(1 – для домашніх та класних робіт, 1 – для лабораторних, практичних та практикумів (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</a:rPr>
                        <a:t>зберігається в кабінеті</a:t>
                      </a:r>
                      <a:r>
                        <a:rPr lang="uk-UA" sz="1800" baseline="0" dirty="0" smtClean="0">
                          <a:solidFill>
                            <a:srgbClr val="2E4637"/>
                          </a:solidFill>
                        </a:rPr>
                        <a:t>);</a:t>
                      </a:r>
                      <a:endParaRPr lang="uk-UA" sz="18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бъект 6"/>
          <p:cNvSpPr txBox="1">
            <a:spLocks/>
          </p:cNvSpPr>
          <p:nvPr/>
        </p:nvSpPr>
        <p:spPr>
          <a:xfrm>
            <a:off x="755576" y="1600200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93609"/>
            <a:ext cx="878497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2060"/>
                </a:solidFill>
              </a:rPr>
              <a:t>з історії, правознавства, біології, </a:t>
            </a:r>
            <a:r>
              <a:rPr lang="uk-UA" b="1" dirty="0" smtClean="0">
                <a:solidFill>
                  <a:srgbClr val="002060"/>
                </a:solidFill>
              </a:rPr>
              <a:t>географії, громадянської </a:t>
            </a:r>
            <a:r>
              <a:rPr lang="uk-UA" b="1" dirty="0">
                <a:solidFill>
                  <a:srgbClr val="002060"/>
                </a:solidFill>
              </a:rPr>
              <a:t>освіти, художньої культури, </a:t>
            </a:r>
            <a:r>
              <a:rPr lang="uk-UA" b="1" dirty="0" smtClean="0">
                <a:solidFill>
                  <a:srgbClr val="002060"/>
                </a:solidFill>
              </a:rPr>
              <a:t>мистецтва, захисту Вітчизни, інформатики, музичного мистецтва </a:t>
            </a:r>
            <a:r>
              <a:rPr lang="uk-UA" b="1" i="1" dirty="0" smtClean="0">
                <a:solidFill>
                  <a:srgbClr val="2E4637"/>
                </a:solidFill>
              </a:rPr>
              <a:t> </a:t>
            </a:r>
            <a:r>
              <a:rPr lang="uk-UA" b="1" dirty="0">
                <a:solidFill>
                  <a:srgbClr val="2E4637"/>
                </a:solidFill>
              </a:rPr>
              <a:t>–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       по </a:t>
            </a:r>
            <a:r>
              <a:rPr lang="uk-UA" b="1" dirty="0">
                <a:solidFill>
                  <a:srgbClr val="C00000"/>
                </a:solidFill>
              </a:rPr>
              <a:t>1 робочому </a:t>
            </a:r>
            <a:r>
              <a:rPr lang="uk-UA" b="1" dirty="0" smtClean="0">
                <a:solidFill>
                  <a:srgbClr val="C00000"/>
                </a:solidFill>
              </a:rPr>
              <a:t>зошиту.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6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sz="2400" b="1" dirty="0"/>
              <a:t>Для контрольних робіт з української мови та мов національних меншин, української та зарубіжної літератур, математики, алгебри (алгебри і початків аналізу), геометрії, фізики, </a:t>
            </a:r>
            <a:r>
              <a:rPr lang="uk-UA" sz="2400" b="1" dirty="0" smtClean="0"/>
              <a:t>хімії, </a:t>
            </a:r>
            <a:r>
              <a:rPr lang="ru-RU" sz="2400" b="1" dirty="0" err="1"/>
              <a:t>біології</a:t>
            </a:r>
            <a:r>
              <a:rPr lang="ru-RU" sz="2400" b="1" dirty="0"/>
              <a:t>, </a:t>
            </a:r>
            <a:r>
              <a:rPr lang="ru-RU" sz="2400" b="1" dirty="0" err="1"/>
              <a:t>гео­графії</a:t>
            </a:r>
            <a:r>
              <a:rPr lang="uk-UA" sz="2400" b="1" dirty="0" smtClean="0"/>
              <a:t> </a:t>
            </a:r>
            <a:r>
              <a:rPr lang="uk-UA" sz="2400" b="1" dirty="0"/>
              <a:t>заводяться окремі </a:t>
            </a:r>
            <a:r>
              <a:rPr lang="uk-UA" sz="2400" b="1" dirty="0" smtClean="0"/>
              <a:t>зошити.</a:t>
            </a:r>
          </a:p>
          <a:p>
            <a:pPr marL="0" indent="0">
              <a:buNone/>
            </a:pPr>
            <a:endParaRPr lang="uk-UA" sz="2400" b="1" dirty="0" smtClean="0"/>
          </a:p>
          <a:p>
            <a:r>
              <a:rPr lang="uk-UA" sz="2400" b="1" dirty="0" smtClean="0"/>
              <a:t>З усіх інших предметів (у тому числі й з іноземних мов) наявність зошитів для контрольних робіт  </a:t>
            </a:r>
            <a:r>
              <a:rPr lang="uk-UA" sz="2400" b="1" dirty="0" smtClean="0">
                <a:solidFill>
                  <a:srgbClr val="C00000"/>
                </a:solidFill>
              </a:rPr>
              <a:t>не передбачена</a:t>
            </a:r>
            <a:r>
              <a:rPr lang="uk-UA" sz="2400" b="1" dirty="0" smtClean="0"/>
              <a:t>.</a:t>
            </a:r>
          </a:p>
          <a:p>
            <a:pPr marL="0" indent="0">
              <a:buNone/>
            </a:pPr>
            <a:endParaRPr lang="uk-UA" sz="2400" b="1" dirty="0" smtClean="0"/>
          </a:p>
          <a:p>
            <a:r>
              <a:rPr lang="uk-UA" sz="2400" b="1" dirty="0" smtClean="0"/>
              <a:t>Контрольні зошити </a:t>
            </a:r>
            <a:r>
              <a:rPr lang="uk-UA" sz="2400" b="1" dirty="0">
                <a:solidFill>
                  <a:srgbClr val="C00000"/>
                </a:solidFill>
              </a:rPr>
              <a:t>зберігаються у школі </a:t>
            </a:r>
            <a:r>
              <a:rPr lang="uk-UA" sz="2400" b="1" dirty="0"/>
              <a:t>протягом навчального року</a:t>
            </a:r>
            <a:r>
              <a:rPr lang="uk-UA" sz="2400" b="1" dirty="0" smtClean="0"/>
              <a:t>. </a:t>
            </a:r>
          </a:p>
          <a:p>
            <a:pPr marL="0" indent="0">
              <a:buNone/>
            </a:pPr>
            <a:endParaRPr lang="uk-UA" sz="2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b="1" dirty="0" err="1" smtClean="0"/>
              <a:t>Аналіз</a:t>
            </a:r>
            <a:r>
              <a:rPr lang="ru-RU" sz="2400" b="1" dirty="0" smtClean="0"/>
              <a:t> </a:t>
            </a:r>
            <a:r>
              <a:rPr lang="ru-RU" sz="2400" b="1" dirty="0" err="1"/>
              <a:t>контрольних</a:t>
            </a:r>
            <a:r>
              <a:rPr lang="ru-RU" sz="2400" b="1" dirty="0"/>
              <a:t> </a:t>
            </a:r>
            <a:r>
              <a:rPr lang="ru-RU" sz="2400" b="1" dirty="0" err="1"/>
              <a:t>робіт</a:t>
            </a:r>
            <a:r>
              <a:rPr lang="ru-RU" sz="2400" b="1" dirty="0"/>
              <a:t> </a:t>
            </a:r>
            <a:r>
              <a:rPr lang="ru-RU" sz="2400" b="1" dirty="0" err="1"/>
              <a:t>виконують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у </a:t>
            </a:r>
            <a:r>
              <a:rPr lang="ru-RU" sz="2400" b="1" dirty="0" err="1">
                <a:solidFill>
                  <a:srgbClr val="C00000"/>
                </a:solidFill>
              </a:rPr>
              <a:t>робочих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зошитах</a:t>
            </a:r>
            <a:r>
              <a:rPr lang="ru-RU" sz="2400" b="1" dirty="0"/>
              <a:t>.</a:t>
            </a:r>
          </a:p>
          <a:p>
            <a:endParaRPr lang="uk-UA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 і  призначення  учнівських  зошитів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r>
              <a:rPr lang="uk-UA" sz="2200" b="1" dirty="0" smtClean="0"/>
              <a:t>Писати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зошитах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акуратним</a:t>
            </a:r>
            <a:r>
              <a:rPr lang="ru-RU" sz="2200" b="1" dirty="0"/>
              <a:t>, </a:t>
            </a:r>
            <a:r>
              <a:rPr lang="ru-RU" sz="2200" b="1" dirty="0" err="1"/>
              <a:t>розбірливим</a:t>
            </a:r>
            <a:r>
              <a:rPr lang="ru-RU" sz="2200" b="1" dirty="0"/>
              <a:t> </a:t>
            </a:r>
            <a:r>
              <a:rPr lang="ru-RU" sz="2200" b="1" dirty="0" smtClean="0"/>
              <a:t>почерком.</a:t>
            </a:r>
          </a:p>
          <a:p>
            <a:pPr marL="0" indent="0">
              <a:buNone/>
            </a:pPr>
            <a:endParaRPr lang="ru-RU" sz="2200" b="1" dirty="0" smtClean="0"/>
          </a:p>
          <a:p>
            <a:r>
              <a:rPr lang="ru-RU" sz="2200" b="1" dirty="0" err="1" smtClean="0"/>
              <a:t>Зошити</a:t>
            </a:r>
            <a:r>
              <a:rPr lang="ru-RU" sz="2200" b="1" dirty="0" smtClean="0"/>
              <a:t> </a:t>
            </a:r>
            <a:r>
              <a:rPr lang="ru-RU" sz="2200" b="1" dirty="0" err="1"/>
              <a:t>підписувати</a:t>
            </a:r>
            <a:r>
              <a:rPr lang="ru-RU" sz="2200" b="1" dirty="0"/>
              <a:t> </a:t>
            </a:r>
            <a:r>
              <a:rPr lang="ru-RU" sz="2200" b="1" dirty="0" smtClean="0"/>
              <a:t>державною </a:t>
            </a:r>
            <a:r>
              <a:rPr lang="ru-RU" sz="2200" b="1" dirty="0" err="1" smtClean="0"/>
              <a:t>мовою</a:t>
            </a:r>
            <a:r>
              <a:rPr lang="ru-RU" sz="2200" b="1" dirty="0"/>
              <a:t>, </a:t>
            </a:r>
            <a:r>
              <a:rPr lang="ru-RU" sz="2200" b="1" dirty="0" smtClean="0"/>
              <a:t>з </a:t>
            </a:r>
            <a:r>
              <a:rPr lang="ru-RU" sz="2200" b="1" dirty="0" err="1" smtClean="0"/>
              <a:t>іноземних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мов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мовою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вивчається</a:t>
            </a:r>
            <a:r>
              <a:rPr lang="ru-RU" sz="2200" b="1" dirty="0" smtClean="0"/>
              <a:t>.</a:t>
            </a:r>
          </a:p>
          <a:p>
            <a:pPr marL="0" indent="0">
              <a:buNone/>
            </a:pPr>
            <a:endParaRPr lang="ru-RU" sz="2200" b="1" dirty="0" smtClean="0"/>
          </a:p>
          <a:p>
            <a:r>
              <a:rPr lang="ru-RU" sz="2200" b="1" dirty="0" err="1" smtClean="0"/>
              <a:t>Уніфікувати</a:t>
            </a:r>
            <a:r>
              <a:rPr lang="ru-RU" sz="2200" b="1" dirty="0" smtClean="0"/>
              <a:t> </a:t>
            </a:r>
            <a:r>
              <a:rPr lang="ru-RU" sz="2200" b="1" dirty="0" err="1"/>
              <a:t>підписи</a:t>
            </a:r>
            <a:r>
              <a:rPr lang="ru-RU" sz="2200" b="1" dirty="0"/>
              <a:t> на </a:t>
            </a:r>
            <a:r>
              <a:rPr lang="ru-RU" sz="2200" b="1" dirty="0" err="1"/>
              <a:t>обкладинках</a:t>
            </a:r>
            <a:r>
              <a:rPr lang="ru-RU" sz="2200" b="1" dirty="0"/>
              <a:t> </a:t>
            </a:r>
            <a:r>
              <a:rPr lang="ru-RU" sz="2200" b="1" dirty="0" err="1"/>
              <a:t>зошитів</a:t>
            </a:r>
            <a:r>
              <a:rPr lang="ru-RU" sz="2200" b="1" dirty="0"/>
              <a:t> </a:t>
            </a:r>
            <a:r>
              <a:rPr lang="ru-RU" sz="2200" b="1" dirty="0" err="1"/>
              <a:t>учнів</a:t>
            </a:r>
            <a:r>
              <a:rPr lang="ru-RU" sz="2200" b="1" dirty="0"/>
              <a:t> 5-11-х </a:t>
            </a:r>
            <a:r>
              <a:rPr lang="ru-RU" sz="2200" b="1" dirty="0" err="1"/>
              <a:t>класів</a:t>
            </a:r>
            <a:r>
              <a:rPr lang="ru-RU" sz="2200" b="1" dirty="0"/>
              <a:t>:  </a:t>
            </a:r>
            <a:r>
              <a:rPr lang="ru-RU" sz="2200" b="1" dirty="0" smtClean="0"/>
              <a:t>                                    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Зошит</a:t>
            </a:r>
            <a:endParaRPr lang="ru-RU" sz="2200" b="1" i="1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003399"/>
                </a:solidFill>
              </a:rPr>
              <a:t>для </a:t>
            </a:r>
            <a:r>
              <a:rPr lang="ru-RU" sz="2200" b="1" i="1" dirty="0" err="1">
                <a:solidFill>
                  <a:srgbClr val="003399"/>
                </a:solidFill>
              </a:rPr>
              <a:t>робіт</a:t>
            </a:r>
            <a:r>
              <a:rPr lang="ru-RU" sz="2200" b="1" i="1" dirty="0">
                <a:solidFill>
                  <a:srgbClr val="003399"/>
                </a:solidFill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</a:rPr>
              <a:t>(</a:t>
            </a:r>
            <a:r>
              <a:rPr lang="ru-RU" sz="2200" b="1" i="1" dirty="0" err="1" smtClean="0">
                <a:solidFill>
                  <a:srgbClr val="003399"/>
                </a:solidFill>
              </a:rPr>
              <a:t>контрольних</a:t>
            </a:r>
            <a:r>
              <a:rPr lang="ru-RU" sz="2200" b="1" i="1" dirty="0" smtClean="0">
                <a:solidFill>
                  <a:srgbClr val="003399"/>
                </a:solidFill>
              </a:rPr>
              <a:t>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робіт</a:t>
            </a:r>
            <a:r>
              <a:rPr lang="ru-RU" sz="2200" b="1" i="1" dirty="0" smtClean="0">
                <a:solidFill>
                  <a:srgbClr val="003399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3399"/>
                </a:solidFill>
              </a:rPr>
              <a:t>з </a:t>
            </a:r>
            <a:r>
              <a:rPr lang="ru-RU" sz="2200" b="1" i="1" dirty="0" err="1">
                <a:solidFill>
                  <a:srgbClr val="003399"/>
                </a:solidFill>
              </a:rPr>
              <a:t>української</a:t>
            </a:r>
            <a:r>
              <a:rPr lang="ru-RU" sz="2200" b="1" i="1" dirty="0">
                <a:solidFill>
                  <a:srgbClr val="003399"/>
                </a:solidFill>
              </a:rPr>
              <a:t> </a:t>
            </a:r>
            <a:r>
              <a:rPr lang="ru-RU" sz="2200" b="1" i="1" dirty="0" err="1">
                <a:solidFill>
                  <a:srgbClr val="003399"/>
                </a:solidFill>
              </a:rPr>
              <a:t>мови</a:t>
            </a:r>
            <a:r>
              <a:rPr lang="ru-RU" sz="2200" b="1" i="1" dirty="0">
                <a:solidFill>
                  <a:srgbClr val="003399"/>
                </a:solidFill>
              </a:rPr>
              <a:t> </a:t>
            </a:r>
            <a:endParaRPr lang="ru-RU" sz="2200" b="1" i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ru-RU" sz="2200" b="1" i="1" dirty="0" err="1" smtClean="0">
                <a:solidFill>
                  <a:srgbClr val="003399"/>
                </a:solidFill>
              </a:rPr>
              <a:t>учня</a:t>
            </a:r>
            <a:r>
              <a:rPr lang="ru-RU" sz="2200" b="1" i="1" dirty="0" smtClean="0">
                <a:solidFill>
                  <a:srgbClr val="003399"/>
                </a:solidFill>
              </a:rPr>
              <a:t> </a:t>
            </a:r>
            <a:r>
              <a:rPr lang="ru-RU" sz="2200" b="1" i="1" dirty="0">
                <a:solidFill>
                  <a:srgbClr val="003399"/>
                </a:solidFill>
              </a:rPr>
              <a:t>5-А </a:t>
            </a:r>
            <a:r>
              <a:rPr lang="ru-RU" sz="2200" b="1" i="1" dirty="0" err="1">
                <a:solidFill>
                  <a:srgbClr val="003399"/>
                </a:solidFill>
              </a:rPr>
              <a:t>класу</a:t>
            </a:r>
            <a:r>
              <a:rPr lang="ru-RU" sz="2200" b="1" i="1" dirty="0">
                <a:solidFill>
                  <a:srgbClr val="003399"/>
                </a:solidFill>
              </a:rPr>
              <a:t>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школи</a:t>
            </a:r>
            <a:r>
              <a:rPr lang="ru-RU" sz="2200" b="1" i="1" dirty="0" smtClean="0">
                <a:solidFill>
                  <a:srgbClr val="003399"/>
                </a:solidFill>
              </a:rPr>
              <a:t> І-ІІІ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ступенів</a:t>
            </a:r>
            <a:r>
              <a:rPr lang="ru-RU" sz="2200" b="1" i="1" dirty="0" smtClean="0">
                <a:solidFill>
                  <a:srgbClr val="003399"/>
                </a:solidFill>
              </a:rPr>
              <a:t> № 36 </a:t>
            </a:r>
          </a:p>
          <a:p>
            <a:pPr marL="0" indent="0" algn="ctr">
              <a:buNone/>
            </a:pPr>
            <a:r>
              <a:rPr lang="ru-RU" sz="2200" b="1" i="1" dirty="0" err="1" smtClean="0">
                <a:solidFill>
                  <a:srgbClr val="003399"/>
                </a:solidFill>
              </a:rPr>
              <a:t>імені</a:t>
            </a:r>
            <a:r>
              <a:rPr lang="ru-RU" sz="2200" b="1" i="1" dirty="0" smtClean="0">
                <a:solidFill>
                  <a:srgbClr val="003399"/>
                </a:solidFill>
              </a:rPr>
              <a:t> С.П.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Корольова</a:t>
            </a:r>
            <a:r>
              <a:rPr lang="ru-RU" sz="2200" b="1" i="1" dirty="0" smtClean="0">
                <a:solidFill>
                  <a:srgbClr val="003399"/>
                </a:solidFill>
              </a:rPr>
              <a:t>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міста</a:t>
            </a:r>
            <a:r>
              <a:rPr lang="ru-RU" sz="2200" b="1" i="1" dirty="0" smtClean="0">
                <a:solidFill>
                  <a:srgbClr val="003399"/>
                </a:solidFill>
              </a:rPr>
              <a:t> </a:t>
            </a:r>
            <a:r>
              <a:rPr lang="ru-RU" sz="2200" b="1" i="1" dirty="0" err="1" smtClean="0">
                <a:solidFill>
                  <a:srgbClr val="003399"/>
                </a:solidFill>
              </a:rPr>
              <a:t>Києва</a:t>
            </a:r>
            <a:endParaRPr lang="ru-RU" sz="2200" b="1" i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ru-RU" sz="2200" b="1" i="1" dirty="0" err="1" smtClean="0">
                <a:solidFill>
                  <a:srgbClr val="003399"/>
                </a:solidFill>
              </a:rPr>
              <a:t>Петренка</a:t>
            </a:r>
            <a:r>
              <a:rPr lang="ru-RU" sz="2200" b="1" i="1" dirty="0" smtClean="0">
                <a:solidFill>
                  <a:srgbClr val="003399"/>
                </a:solidFill>
              </a:rPr>
              <a:t> Павла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b="1" dirty="0" err="1"/>
              <a:t>Після</a:t>
            </a:r>
            <a:r>
              <a:rPr lang="ru-RU" sz="2200" b="1" dirty="0"/>
              <a:t> </a:t>
            </a:r>
            <a:r>
              <a:rPr lang="ru-RU" sz="2200" b="1" dirty="0" err="1" smtClean="0"/>
              <a:t>підпису</a:t>
            </a:r>
            <a:r>
              <a:rPr lang="ru-RU" sz="2200" b="1" dirty="0" smtClean="0"/>
              <a:t> </a:t>
            </a:r>
            <a:r>
              <a:rPr lang="ru-RU" sz="2200" b="1" dirty="0" err="1"/>
              <a:t>зошита</a:t>
            </a:r>
            <a:r>
              <a:rPr lang="ru-RU" sz="2200" b="1" dirty="0"/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крапку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не </a:t>
            </a:r>
            <a:r>
              <a:rPr lang="ru-RU" sz="2200" b="1" dirty="0" err="1" smtClean="0">
                <a:solidFill>
                  <a:srgbClr val="C00000"/>
                </a:solidFill>
              </a:rPr>
              <a:t>ставити</a:t>
            </a:r>
            <a:r>
              <a:rPr lang="ru-RU" sz="2200" b="1" dirty="0" smtClean="0"/>
              <a:t>.</a:t>
            </a:r>
            <a:endParaRPr lang="ru-RU" sz="2200" b="1" dirty="0"/>
          </a:p>
          <a:p>
            <a:pPr marL="0" indent="0">
              <a:buNone/>
            </a:pPr>
            <a:endParaRPr lang="ru-RU" sz="2200" b="1" i="1" dirty="0" smtClean="0">
              <a:solidFill>
                <a:srgbClr val="0033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8998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 до  ведення  зошитів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9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sz="48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Класний </a:t>
            </a:r>
            <a:r>
              <a:rPr lang="uk-UA" sz="48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журнал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Класний журнал </a:t>
            </a:r>
            <a:r>
              <a:rPr lang="uk-UA" dirty="0" smtClean="0"/>
              <a:t>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/>
              <a:t>обов'язковий</a:t>
            </a:r>
            <a:r>
              <a:rPr lang="ru-RU" sz="2800" b="1" dirty="0"/>
              <a:t> документ </a:t>
            </a:r>
            <a:r>
              <a:rPr lang="ru-RU" sz="2800" b="1" dirty="0" smtClean="0"/>
              <a:t>закладу </a:t>
            </a:r>
            <a:r>
              <a:rPr lang="ru-RU" sz="2800" b="1" dirty="0" err="1" smtClean="0"/>
              <a:t>загальної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освіти</a:t>
            </a:r>
            <a:r>
              <a:rPr lang="ru-RU" sz="2800" b="1" dirty="0" smtClean="0"/>
              <a:t>, </a:t>
            </a:r>
            <a:r>
              <a:rPr lang="ru-RU" sz="2800" b="1" dirty="0"/>
              <a:t>в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фіксуються</a:t>
            </a:r>
            <a:r>
              <a:rPr lang="ru-RU" sz="2800" b="1" dirty="0"/>
              <a:t> </a:t>
            </a:r>
            <a:r>
              <a:rPr lang="ru-RU" sz="2800" b="1" dirty="0" err="1"/>
              <a:t>результати</a:t>
            </a:r>
            <a:r>
              <a:rPr lang="ru-RU" sz="2800" b="1" dirty="0"/>
              <a:t> </a:t>
            </a:r>
            <a:r>
              <a:rPr lang="ru-RU" sz="2800" b="1" dirty="0" err="1"/>
              <a:t>навчальних</a:t>
            </a:r>
            <a:r>
              <a:rPr lang="ru-RU" sz="2800" b="1" dirty="0"/>
              <a:t> </a:t>
            </a:r>
            <a:r>
              <a:rPr lang="ru-RU" sz="2800" b="1" dirty="0" err="1"/>
              <a:t>досягнень</a:t>
            </a:r>
            <a:r>
              <a:rPr lang="ru-RU" sz="2800" b="1" dirty="0"/>
              <a:t> </a:t>
            </a:r>
            <a:r>
              <a:rPr lang="ru-RU" sz="2800" b="1" dirty="0" err="1"/>
              <a:t>учнів</a:t>
            </a:r>
            <a:r>
              <a:rPr lang="ru-RU" sz="2800" b="1" dirty="0"/>
              <a:t>, </a:t>
            </a:r>
            <a:r>
              <a:rPr lang="ru-RU" sz="2800" b="1" dirty="0" err="1"/>
              <a:t>відвідування</a:t>
            </a:r>
            <a:r>
              <a:rPr lang="ru-RU" sz="2800" b="1" dirty="0"/>
              <a:t> ними </a:t>
            </a:r>
            <a:r>
              <a:rPr lang="ru-RU" sz="2800" b="1" dirty="0" smtClean="0"/>
              <a:t>занять та </a:t>
            </a:r>
            <a:r>
              <a:rPr lang="ru-RU" sz="2800" b="1" dirty="0" err="1" smtClean="0"/>
              <a:t>екскурсій</a:t>
            </a:r>
            <a:r>
              <a:rPr lang="ru-RU" sz="2800" b="1" dirty="0" smtClean="0"/>
              <a:t>, </a:t>
            </a:r>
            <a:r>
              <a:rPr lang="ru-RU" sz="2800" b="1" dirty="0"/>
              <a:t>стан </a:t>
            </a:r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навчальних</a:t>
            </a:r>
            <a:r>
              <a:rPr lang="ru-RU" sz="2800" b="1" dirty="0"/>
              <a:t> </a:t>
            </a:r>
            <a:r>
              <a:rPr lang="ru-RU" sz="2800" b="1" dirty="0" err="1" smtClean="0"/>
              <a:t>програм</a:t>
            </a:r>
            <a:r>
              <a:rPr lang="ru-RU" sz="2400" b="1" dirty="0" smtClean="0"/>
              <a:t>.</a:t>
            </a:r>
            <a:endParaRPr lang="uk-UA" sz="2400" b="1" i="1" dirty="0" smtClean="0"/>
          </a:p>
          <a:p>
            <a:pPr marL="0" indent="0" algn="r">
              <a:buNone/>
            </a:pPr>
            <a:endParaRPr lang="uk-UA" sz="2400" b="1" i="1" dirty="0"/>
          </a:p>
          <a:p>
            <a:pPr marL="0" indent="0" algn="r">
              <a:buNone/>
            </a:pPr>
            <a:r>
              <a:rPr lang="uk-UA" sz="2800" b="1" i="1" dirty="0" smtClean="0"/>
              <a:t>Журнал є державним документом, </a:t>
            </a:r>
          </a:p>
          <a:p>
            <a:pPr marL="0" indent="0" algn="r">
              <a:buNone/>
            </a:pPr>
            <a:r>
              <a:rPr lang="uk-UA" sz="2800" b="1" i="1" dirty="0" smtClean="0"/>
              <a:t>який відображає стан та якість </a:t>
            </a:r>
            <a:r>
              <a:rPr lang="uk-UA" sz="2800" b="1" i="1" dirty="0"/>
              <a:t> </a:t>
            </a:r>
            <a:r>
              <a:rPr lang="uk-UA" sz="2800" b="1" i="1" dirty="0" smtClean="0"/>
              <a:t>                               навчально-виховного процесу в класі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5" name="Picture 6" descr="ÐÐ°ÑÑÐ¸Ð½ÐºÐ¸ Ð¿Ð¾ Ð·Ð°Ð¿ÑÐ¾ÑÑ ÐºÐ»Ð°ÑÐ½Ð¸Ð¹ Ð¶ÑÑÐ½Ð°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382787" cy="30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2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05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Записи в </a:t>
            </a:r>
            <a:r>
              <a:rPr lang="ru-RU" sz="2400" b="1" dirty="0" err="1"/>
              <a:t>зошиті</a:t>
            </a:r>
            <a:r>
              <a:rPr lang="ru-RU" sz="2400" b="1" dirty="0"/>
              <a:t> </a:t>
            </a:r>
            <a:r>
              <a:rPr lang="ru-RU" sz="2400" b="1" dirty="0" err="1"/>
              <a:t>виконувати</a:t>
            </a:r>
            <a:r>
              <a:rPr lang="ru-RU" sz="2400" b="1" dirty="0"/>
              <a:t> кульковою ручкою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синім</a:t>
            </a:r>
            <a:r>
              <a:rPr lang="ru-RU" sz="2400" b="1" dirty="0"/>
              <a:t> </a:t>
            </a:r>
            <a:r>
              <a:rPr lang="ru-RU" sz="2400" b="1" dirty="0" err="1" smtClean="0"/>
              <a:t>чорнилом</a:t>
            </a:r>
            <a:r>
              <a:rPr lang="ru-RU" sz="2400" b="1" dirty="0" smtClean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відтінками</a:t>
            </a:r>
            <a:r>
              <a:rPr lang="ru-RU" sz="2400" b="1" dirty="0"/>
              <a:t> (для </a:t>
            </a:r>
            <a:r>
              <a:rPr lang="ru-RU" sz="2400" b="1" dirty="0" err="1"/>
              <a:t>оформлення</a:t>
            </a:r>
            <a:r>
              <a:rPr lang="ru-RU" sz="2400" b="1" dirty="0"/>
              <a:t> </a:t>
            </a:r>
            <a:r>
              <a:rPr lang="ru-RU" sz="2400" b="1" dirty="0" err="1"/>
              <a:t>таблиць</a:t>
            </a:r>
            <a:r>
              <a:rPr lang="ru-RU" sz="2400" b="1" dirty="0"/>
              <a:t>, схем, </a:t>
            </a:r>
            <a:r>
              <a:rPr lang="ru-RU" sz="2400" b="1" dirty="0" err="1"/>
              <a:t>підкреслень</a:t>
            </a:r>
            <a:r>
              <a:rPr lang="ru-RU" sz="2400" b="1" dirty="0"/>
              <a:t>, </a:t>
            </a:r>
            <a:r>
              <a:rPr lang="ru-RU" sz="2400" b="1" dirty="0" err="1"/>
              <a:t>креслень</a:t>
            </a:r>
            <a:r>
              <a:rPr lang="ru-RU" sz="2400" b="1" dirty="0"/>
              <a:t>, </a:t>
            </a:r>
            <a:r>
              <a:rPr lang="ru-RU" sz="2400" b="1" dirty="0" err="1"/>
              <a:t>умовних</a:t>
            </a:r>
            <a:r>
              <a:rPr lang="ru-RU" sz="2400" b="1" dirty="0"/>
              <a:t> </a:t>
            </a:r>
            <a:r>
              <a:rPr lang="ru-RU" sz="2400" b="1" dirty="0" err="1"/>
              <a:t>позначок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простий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олівець</a:t>
            </a:r>
            <a:r>
              <a:rPr lang="ru-RU" sz="2400" b="1" dirty="0"/>
              <a:t>).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У </a:t>
            </a:r>
            <a:r>
              <a:rPr lang="ru-RU" sz="2400" b="1" dirty="0" err="1"/>
              <a:t>робочих</a:t>
            </a:r>
            <a:r>
              <a:rPr lang="ru-RU" sz="2400" b="1" dirty="0"/>
              <a:t> </a:t>
            </a:r>
            <a:r>
              <a:rPr lang="ru-RU" sz="2400" b="1" dirty="0" err="1"/>
              <a:t>зошитах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класною</a:t>
            </a:r>
            <a:r>
              <a:rPr lang="ru-RU" sz="2400" b="1" dirty="0"/>
              <a:t> й </a:t>
            </a:r>
            <a:r>
              <a:rPr lang="ru-RU" sz="2400" b="1" dirty="0" err="1"/>
              <a:t>домашньою</a:t>
            </a:r>
            <a:r>
              <a:rPr lang="ru-RU" sz="2400" b="1" dirty="0"/>
              <a:t> </a:t>
            </a:r>
            <a:r>
              <a:rPr lang="ru-RU" sz="2400" b="1" dirty="0" err="1"/>
              <a:t>роботою</a:t>
            </a:r>
            <a:r>
              <a:rPr lang="ru-RU" sz="2400" b="1" dirty="0"/>
              <a:t> </a:t>
            </a:r>
            <a:r>
              <a:rPr lang="ru-RU" sz="2400" b="1" dirty="0" err="1" smtClean="0"/>
              <a:t>пропускати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два рядки </a:t>
            </a:r>
            <a:r>
              <a:rPr lang="ru-RU" sz="2400" b="1" dirty="0"/>
              <a:t>(в </a:t>
            </a:r>
            <a:r>
              <a:rPr lang="ru-RU" sz="2400" b="1" dirty="0" err="1"/>
              <a:t>зошитах</a:t>
            </a:r>
            <a:r>
              <a:rPr lang="ru-RU" sz="2400" b="1" dirty="0"/>
              <a:t> у </a:t>
            </a:r>
            <a:r>
              <a:rPr lang="ru-RU" sz="2400" b="1" dirty="0" err="1"/>
              <a:t>лінію</a:t>
            </a:r>
            <a:r>
              <a:rPr lang="ru-RU" sz="2400" b="1" dirty="0"/>
              <a:t>) та </a:t>
            </a:r>
            <a:r>
              <a:rPr lang="ru-RU" sz="2400" b="1" dirty="0" err="1">
                <a:solidFill>
                  <a:srgbClr val="C00000"/>
                </a:solidFill>
              </a:rPr>
              <a:t>чотири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клітинки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</a:t>
            </a:r>
            <a:r>
              <a:rPr lang="ru-RU" sz="2400" b="1" dirty="0" smtClean="0"/>
              <a:t>(</a:t>
            </a:r>
            <a:r>
              <a:rPr lang="ru-RU" sz="2400" b="1" dirty="0"/>
              <a:t>в </a:t>
            </a:r>
            <a:r>
              <a:rPr lang="ru-RU" sz="2400" b="1" dirty="0" err="1"/>
              <a:t>зошитах</a:t>
            </a:r>
            <a:r>
              <a:rPr lang="ru-RU" sz="2400" b="1" dirty="0"/>
              <a:t> у </a:t>
            </a:r>
            <a:r>
              <a:rPr lang="ru-RU" sz="2400" b="1" dirty="0" err="1"/>
              <a:t>клітинку</a:t>
            </a:r>
            <a:r>
              <a:rPr lang="ru-RU" sz="2400" b="1" dirty="0"/>
              <a:t>) (</a:t>
            </a:r>
            <a:r>
              <a:rPr lang="ru-RU" sz="2400" b="1" dirty="0" err="1"/>
              <a:t>між</a:t>
            </a:r>
            <a:r>
              <a:rPr lang="ru-RU" sz="2400" b="1" dirty="0"/>
              <a:t> видами </a:t>
            </a:r>
            <a:r>
              <a:rPr lang="ru-RU" sz="2400" b="1" dirty="0" err="1"/>
              <a:t>робіт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входять</a:t>
            </a:r>
            <a:r>
              <a:rPr lang="ru-RU" sz="2400" b="1" dirty="0"/>
              <a:t> до складу </a:t>
            </a:r>
            <a:r>
              <a:rPr lang="ru-RU" sz="2400" b="1" dirty="0" err="1"/>
              <a:t>класної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домашньої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, </a:t>
            </a:r>
            <a:r>
              <a:rPr lang="ru-RU" sz="2400" b="1" dirty="0" err="1"/>
              <a:t>рядків</a:t>
            </a:r>
            <a:r>
              <a:rPr lang="ru-RU" sz="2400" b="1" dirty="0"/>
              <a:t> і </a:t>
            </a:r>
            <a:r>
              <a:rPr lang="ru-RU" sz="2400" b="1" dirty="0" err="1" smtClean="0"/>
              <a:t>клітинок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 smtClean="0"/>
              <a:t>пропускати</a:t>
            </a:r>
            <a:r>
              <a:rPr lang="ru-RU" sz="2400" b="1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Дотримувати</a:t>
            </a:r>
            <a:r>
              <a:rPr lang="ru-RU" sz="2400" b="1" dirty="0" smtClean="0"/>
              <a:t> </a:t>
            </a:r>
            <a:r>
              <a:rPr lang="ru-RU" sz="2400" b="1" dirty="0" err="1"/>
              <a:t>абзаців</a:t>
            </a:r>
            <a:r>
              <a:rPr lang="ru-RU" sz="2400" b="1" dirty="0"/>
              <a:t>, </a:t>
            </a:r>
            <a:r>
              <a:rPr lang="ru-RU" sz="2400" b="1" dirty="0" err="1"/>
              <a:t>однакових</a:t>
            </a:r>
            <a:r>
              <a:rPr lang="ru-RU" sz="2400" b="1" dirty="0"/>
              <a:t> </a:t>
            </a:r>
            <a:r>
              <a:rPr lang="ru-RU" sz="2400" b="1" dirty="0" err="1"/>
              <a:t>інтервалів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словами, </a:t>
            </a:r>
            <a:r>
              <a:rPr lang="ru-RU" sz="2400" b="1" dirty="0" err="1"/>
              <a:t>дописувати</a:t>
            </a:r>
            <a:r>
              <a:rPr lang="ru-RU" sz="2400" b="1" dirty="0"/>
              <a:t> </a:t>
            </a:r>
            <a:r>
              <a:rPr lang="ru-RU" sz="2400" b="1" dirty="0" err="1"/>
              <a:t>кожен</a:t>
            </a:r>
            <a:r>
              <a:rPr lang="ru-RU" sz="2400" b="1" dirty="0"/>
              <a:t> рядок до </a:t>
            </a:r>
            <a:r>
              <a:rPr lang="ru-RU" sz="2400" b="1" dirty="0" err="1"/>
              <a:t>кінця</a:t>
            </a:r>
            <a:r>
              <a:rPr lang="ru-RU" sz="2400" b="1" dirty="0"/>
              <a:t>, </a:t>
            </a:r>
            <a:r>
              <a:rPr lang="ru-RU" sz="2400" b="1" dirty="0" err="1"/>
              <a:t>орієнтуючись</a:t>
            </a:r>
            <a:r>
              <a:rPr lang="ru-RU" sz="2400" b="1" dirty="0"/>
              <a:t> на правила переносу, не </a:t>
            </a:r>
            <a:r>
              <a:rPr lang="ru-RU" sz="2400" b="1" dirty="0" err="1"/>
              <a:t>виходячи</a:t>
            </a:r>
            <a:r>
              <a:rPr lang="ru-RU" sz="2400" b="1" dirty="0"/>
              <a:t> за </a:t>
            </a:r>
            <a:r>
              <a:rPr lang="ru-RU" sz="2400" b="1" dirty="0" err="1"/>
              <a:t>межі</a:t>
            </a:r>
            <a:r>
              <a:rPr lang="ru-RU" sz="2400" b="1" dirty="0"/>
              <a:t> рядка.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2905" y="260648"/>
            <a:ext cx="8229600" cy="12289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 до  ведення  зошитів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84609" y="1124744"/>
            <a:ext cx="8229600" cy="51571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5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8800" b="1" dirty="0" smtClean="0"/>
              <a:t>Дату в </a:t>
            </a:r>
            <a:r>
              <a:rPr lang="ru-RU" sz="8800" b="1" dirty="0" err="1" smtClean="0"/>
              <a:t>робочих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зошитах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записувати</a:t>
            </a:r>
            <a:r>
              <a:rPr lang="ru-RU" sz="8800" b="1" dirty="0" smtClean="0"/>
              <a:t> словами</a:t>
            </a:r>
            <a:r>
              <a:rPr lang="ru-RU" sz="8800" b="1" dirty="0"/>
              <a:t>, в </a:t>
            </a:r>
            <a:r>
              <a:rPr lang="ru-RU" sz="8800" b="1" dirty="0" err="1"/>
              <a:t>окремому</a:t>
            </a:r>
            <a:r>
              <a:rPr lang="ru-RU" sz="8800" b="1" dirty="0"/>
              <a:t> рядку </a:t>
            </a:r>
            <a:r>
              <a:rPr lang="ru-RU" sz="8800" b="1" dirty="0" err="1" smtClean="0"/>
              <a:t>вказувати</a:t>
            </a:r>
            <a:r>
              <a:rPr lang="ru-RU" sz="8800" b="1" dirty="0" smtClean="0"/>
              <a:t> </a:t>
            </a:r>
            <a:r>
              <a:rPr lang="ru-RU" sz="8800" b="1" dirty="0" err="1"/>
              <a:t>класна</a:t>
            </a:r>
            <a:r>
              <a:rPr lang="ru-RU" sz="8800" b="1" dirty="0"/>
              <a:t> </a:t>
            </a:r>
            <a:r>
              <a:rPr lang="ru-RU" sz="8800" b="1" dirty="0" err="1"/>
              <a:t>чи</a:t>
            </a:r>
            <a:r>
              <a:rPr lang="ru-RU" sz="8800" b="1" dirty="0"/>
              <a:t> </a:t>
            </a:r>
            <a:r>
              <a:rPr lang="ru-RU" sz="8800" b="1" dirty="0" err="1"/>
              <a:t>домашня</a:t>
            </a:r>
            <a:r>
              <a:rPr lang="ru-RU" sz="8800" b="1" dirty="0"/>
              <a:t> робота, </a:t>
            </a:r>
            <a:r>
              <a:rPr lang="ru-RU" sz="8800" b="1" dirty="0" err="1"/>
              <a:t>зазначати</a:t>
            </a:r>
            <a:r>
              <a:rPr lang="ru-RU" sz="8800" b="1" dirty="0"/>
              <a:t> </a:t>
            </a:r>
            <a:r>
              <a:rPr lang="ru-RU" sz="8800" b="1" dirty="0" err="1"/>
              <a:t>назву</a:t>
            </a:r>
            <a:r>
              <a:rPr lang="ru-RU" sz="8800" b="1" dirty="0"/>
              <a:t> теми уроку, вид </a:t>
            </a:r>
            <a:r>
              <a:rPr lang="ru-RU" sz="8800" b="1" dirty="0" err="1"/>
              <a:t>роботи</a:t>
            </a:r>
            <a:r>
              <a:rPr lang="ru-RU" sz="8800" b="1" dirty="0"/>
              <a:t>, </a:t>
            </a:r>
            <a:r>
              <a:rPr lang="ru-RU" sz="8800" b="1" dirty="0" err="1"/>
              <a:t>назву</a:t>
            </a:r>
            <a:r>
              <a:rPr lang="ru-RU" sz="8800" b="1" dirty="0"/>
              <a:t> </a:t>
            </a:r>
            <a:r>
              <a:rPr lang="ru-RU" sz="8800" b="1" dirty="0" err="1"/>
              <a:t>зв'язного</a:t>
            </a:r>
            <a:r>
              <a:rPr lang="ru-RU" sz="8800" b="1" dirty="0"/>
              <a:t> тексту, </a:t>
            </a:r>
            <a:r>
              <a:rPr lang="ru-RU" sz="8800" b="1" dirty="0" err="1"/>
              <a:t>наприклад</a:t>
            </a:r>
            <a:r>
              <a:rPr lang="ru-RU" sz="8800" b="1" dirty="0" smtClean="0"/>
              <a:t>:</a:t>
            </a:r>
          </a:p>
          <a:p>
            <a:pPr marL="0" lvl="1" indent="0" algn="ctr">
              <a:buNone/>
            </a:pPr>
            <a:r>
              <a:rPr lang="uk-UA" sz="8800" b="1" i="1" dirty="0" smtClean="0">
                <a:solidFill>
                  <a:srgbClr val="003399"/>
                </a:solidFill>
              </a:rPr>
              <a:t>Сьоме вересня</a:t>
            </a:r>
          </a:p>
          <a:p>
            <a:pPr marL="0" lvl="1" indent="0" algn="ctr">
              <a:buNone/>
            </a:pPr>
            <a:r>
              <a:rPr lang="uk-UA" sz="8800" b="1" i="1" dirty="0" smtClean="0">
                <a:solidFill>
                  <a:srgbClr val="003399"/>
                </a:solidFill>
              </a:rPr>
              <a:t>Класна робота</a:t>
            </a:r>
            <a:endParaRPr lang="ru-RU" sz="8800" b="1" i="1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ru-RU" sz="8800" b="1" i="1" dirty="0" err="1" smtClean="0">
                <a:solidFill>
                  <a:srgbClr val="003399"/>
                </a:solidFill>
              </a:rPr>
              <a:t>Однорідні</a:t>
            </a:r>
            <a:r>
              <a:rPr lang="ru-RU" sz="8800" b="1" i="1" dirty="0" smtClean="0">
                <a:solidFill>
                  <a:srgbClr val="003399"/>
                </a:solidFill>
              </a:rPr>
              <a:t> члени </a:t>
            </a:r>
            <a:r>
              <a:rPr lang="ru-RU" sz="8800" b="1" i="1" dirty="0" err="1" smtClean="0">
                <a:solidFill>
                  <a:srgbClr val="003399"/>
                </a:solidFill>
              </a:rPr>
              <a:t>речення</a:t>
            </a:r>
            <a:endParaRPr lang="ru-RU" sz="8800" b="1" i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ru-RU" sz="8800" b="1" i="1" dirty="0">
              <a:solidFill>
                <a:srgbClr val="003399"/>
              </a:solidFill>
            </a:endParaRPr>
          </a:p>
          <a:p>
            <a:r>
              <a:rPr lang="ru-RU" sz="8800" b="1" dirty="0" smtClean="0"/>
              <a:t>У </a:t>
            </a:r>
            <a:r>
              <a:rPr lang="ru-RU" sz="8800" b="1" dirty="0" err="1" smtClean="0"/>
              <a:t>робочих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зошитах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учням</a:t>
            </a:r>
            <a:r>
              <a:rPr lang="ru-RU" sz="8800" b="1" dirty="0" smtClean="0"/>
              <a:t> 10-11-х </a:t>
            </a:r>
            <a:r>
              <a:rPr lang="ru-RU" sz="8800" b="1" dirty="0" err="1" smtClean="0"/>
              <a:t>класів</a:t>
            </a:r>
            <a:r>
              <a:rPr lang="ru-RU" sz="8800" b="1" dirty="0" smtClean="0"/>
              <a:t> (</a:t>
            </a:r>
            <a:r>
              <a:rPr lang="ru-RU" sz="8800" b="1" dirty="0" err="1" smtClean="0"/>
              <a:t>крім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української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мови</a:t>
            </a:r>
            <a:r>
              <a:rPr lang="ru-RU" sz="8800" b="1" dirty="0" smtClean="0"/>
              <a:t>) </a:t>
            </a:r>
            <a:r>
              <a:rPr lang="ru-RU" sz="8800" b="1" dirty="0" err="1" smtClean="0"/>
              <a:t>дозволяється</a:t>
            </a:r>
            <a:r>
              <a:rPr lang="ru-RU" sz="8800" b="1" dirty="0" smtClean="0"/>
              <a:t> </a:t>
            </a:r>
            <a:r>
              <a:rPr lang="ru-RU" sz="8800" b="1" dirty="0"/>
              <a:t>дату </a:t>
            </a:r>
            <a:r>
              <a:rPr lang="ru-RU" sz="8800" b="1" dirty="0" err="1" smtClean="0"/>
              <a:t>позначати</a:t>
            </a:r>
            <a:r>
              <a:rPr lang="ru-RU" sz="8800" b="1" dirty="0" smtClean="0"/>
              <a:t> на полях </a:t>
            </a:r>
            <a:r>
              <a:rPr lang="ru-RU" sz="8800" b="1" dirty="0" err="1" smtClean="0"/>
              <a:t>арабськими</a:t>
            </a:r>
            <a:r>
              <a:rPr lang="ru-RU" sz="8800" b="1" dirty="0" smtClean="0"/>
              <a:t> цифрами (</a:t>
            </a:r>
            <a:r>
              <a:rPr lang="ru-RU" sz="8800" b="1" dirty="0" smtClean="0">
                <a:solidFill>
                  <a:srgbClr val="003399"/>
                </a:solidFill>
              </a:rPr>
              <a:t>07.09.19</a:t>
            </a:r>
            <a:r>
              <a:rPr lang="ru-RU" sz="8800" b="1" dirty="0" smtClean="0"/>
              <a:t>), </a:t>
            </a:r>
            <a:r>
              <a:rPr lang="ru-RU" sz="8800" b="1" dirty="0"/>
              <a:t>а на рядку - вид </a:t>
            </a:r>
            <a:r>
              <a:rPr lang="ru-RU" sz="8800" b="1" dirty="0" err="1"/>
              <a:t>роботи</a:t>
            </a:r>
            <a:r>
              <a:rPr lang="ru-RU" sz="8800" b="1" dirty="0" smtClean="0"/>
              <a:t>.</a:t>
            </a:r>
          </a:p>
          <a:p>
            <a:endParaRPr lang="ru-RU" sz="8800" b="1" dirty="0"/>
          </a:p>
          <a:p>
            <a:r>
              <a:rPr lang="ru-RU" sz="8800" b="1" dirty="0"/>
              <a:t>У </a:t>
            </a:r>
            <a:r>
              <a:rPr lang="ru-RU" sz="8800" b="1" dirty="0" err="1"/>
              <a:t>зошитах</a:t>
            </a:r>
            <a:r>
              <a:rPr lang="ru-RU" sz="8800" b="1" dirty="0"/>
              <a:t> для </a:t>
            </a:r>
            <a:r>
              <a:rPr lang="ru-RU" sz="8800" b="1" dirty="0" err="1"/>
              <a:t>контрольних</a:t>
            </a:r>
            <a:r>
              <a:rPr lang="ru-RU" sz="8800" b="1" dirty="0"/>
              <a:t> </a:t>
            </a:r>
            <a:r>
              <a:rPr lang="ru-RU" sz="8800" b="1" dirty="0" err="1"/>
              <a:t>робіт</a:t>
            </a:r>
            <a:r>
              <a:rPr lang="ru-RU" sz="8800" b="1" dirty="0"/>
              <a:t> </a:t>
            </a:r>
            <a:r>
              <a:rPr lang="ru-RU" sz="8800" b="1" dirty="0" smtClean="0"/>
              <a:t>у </a:t>
            </a:r>
            <a:r>
              <a:rPr lang="ru-RU" sz="8800" b="1" dirty="0" err="1"/>
              <a:t>в</a:t>
            </a:r>
            <a:r>
              <a:rPr lang="ru-RU" sz="8800" b="1" dirty="0" err="1" smtClean="0"/>
              <a:t>сіх</a:t>
            </a:r>
            <a:r>
              <a:rPr lang="ru-RU" sz="8800" b="1" dirty="0" smtClean="0"/>
              <a:t> </a:t>
            </a:r>
            <a:r>
              <a:rPr lang="ru-RU" sz="8800" b="1" dirty="0" err="1"/>
              <a:t>класах</a:t>
            </a:r>
            <a:r>
              <a:rPr lang="ru-RU" sz="8800" b="1" dirty="0"/>
              <a:t> </a:t>
            </a:r>
            <a:r>
              <a:rPr lang="ru-RU" sz="8800" b="1" dirty="0" err="1"/>
              <a:t>записується</a:t>
            </a:r>
            <a:r>
              <a:rPr lang="ru-RU" sz="8800" b="1" dirty="0"/>
              <a:t> </a:t>
            </a:r>
            <a:r>
              <a:rPr lang="ru-RU" sz="8800" b="1" dirty="0" err="1">
                <a:solidFill>
                  <a:srgbClr val="C00000"/>
                </a:solidFill>
              </a:rPr>
              <a:t>лише</a:t>
            </a:r>
            <a:r>
              <a:rPr lang="ru-RU" sz="8800" b="1" dirty="0">
                <a:solidFill>
                  <a:srgbClr val="C00000"/>
                </a:solidFill>
              </a:rPr>
              <a:t> дата й тема</a:t>
            </a:r>
            <a:r>
              <a:rPr lang="ru-RU" sz="8800" b="1" dirty="0"/>
              <a:t>, у </a:t>
            </a:r>
            <a:r>
              <a:rPr lang="ru-RU" sz="8800" b="1" dirty="0" smtClean="0"/>
              <a:t>межах </a:t>
            </a:r>
            <a:r>
              <a:rPr lang="ru-RU" sz="8800" b="1" dirty="0" err="1" smtClean="0"/>
              <a:t>якої</a:t>
            </a:r>
            <a:r>
              <a:rPr lang="ru-RU" sz="8800" b="1" dirty="0" smtClean="0"/>
              <a:t> </a:t>
            </a:r>
            <a:r>
              <a:rPr lang="ru-RU" sz="8800" b="1" dirty="0" err="1"/>
              <a:t>виконується</a:t>
            </a:r>
            <a:r>
              <a:rPr lang="ru-RU" sz="8800" b="1" dirty="0"/>
              <a:t> </a:t>
            </a:r>
            <a:r>
              <a:rPr lang="ru-RU" sz="8800" b="1" dirty="0" err="1"/>
              <a:t>контрольна</a:t>
            </a:r>
            <a:r>
              <a:rPr lang="ru-RU" sz="8800" b="1" dirty="0"/>
              <a:t> робота, </a:t>
            </a:r>
            <a:r>
              <a:rPr lang="ru-RU" sz="8800" b="1" dirty="0" err="1"/>
              <a:t>наприклад</a:t>
            </a:r>
            <a:r>
              <a:rPr lang="ru-RU" sz="8800" b="1" dirty="0"/>
              <a:t>:</a:t>
            </a:r>
          </a:p>
          <a:p>
            <a:pPr marL="0" indent="0" algn="ctr">
              <a:buNone/>
            </a:pPr>
            <a:r>
              <a:rPr lang="ru-RU" sz="8800" b="1" i="1" dirty="0">
                <a:solidFill>
                  <a:srgbClr val="003399"/>
                </a:solidFill>
              </a:rPr>
              <a:t>Перше </a:t>
            </a:r>
            <a:r>
              <a:rPr lang="ru-RU" sz="8800" b="1" i="1" dirty="0" err="1">
                <a:solidFill>
                  <a:srgbClr val="003399"/>
                </a:solidFill>
              </a:rPr>
              <a:t>жовтня</a:t>
            </a:r>
            <a:endParaRPr lang="ru-RU" sz="8800" b="1" i="1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ru-RU" sz="8800" b="1" i="1" dirty="0" err="1" smtClean="0">
                <a:solidFill>
                  <a:srgbClr val="003399"/>
                </a:solidFill>
              </a:rPr>
              <a:t>Антична</a:t>
            </a:r>
            <a:r>
              <a:rPr lang="ru-RU" sz="8800" b="1" i="1" dirty="0" smtClean="0">
                <a:solidFill>
                  <a:srgbClr val="003399"/>
                </a:solidFill>
              </a:rPr>
              <a:t> </a:t>
            </a:r>
            <a:r>
              <a:rPr lang="ru-RU" sz="8800" b="1" i="1" dirty="0" err="1" smtClean="0">
                <a:solidFill>
                  <a:srgbClr val="003399"/>
                </a:solidFill>
              </a:rPr>
              <a:t>література</a:t>
            </a:r>
            <a:endParaRPr lang="ru-RU" sz="8800" b="1" i="1" dirty="0">
              <a:solidFill>
                <a:srgbClr val="003399"/>
              </a:solidFill>
            </a:endParaRPr>
          </a:p>
          <a:p>
            <a:r>
              <a:rPr lang="ru-RU" sz="8800" b="1" dirty="0" err="1" smtClean="0"/>
              <a:t>Після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дати</a:t>
            </a:r>
            <a:r>
              <a:rPr lang="ru-RU" sz="8800" b="1" dirty="0" smtClean="0"/>
              <a:t>, </a:t>
            </a:r>
            <a:r>
              <a:rPr lang="ru-RU" sz="8800" b="1" dirty="0" err="1" smtClean="0"/>
              <a:t>заголовків</a:t>
            </a:r>
            <a:r>
              <a:rPr lang="ru-RU" sz="8800" b="1" dirty="0"/>
              <a:t>, </a:t>
            </a:r>
            <a:r>
              <a:rPr lang="ru-RU" sz="8800" b="1" dirty="0" err="1"/>
              <a:t>назв</a:t>
            </a:r>
            <a:r>
              <a:rPr lang="ru-RU" sz="8800" b="1" dirty="0"/>
              <a:t> </a:t>
            </a:r>
            <a:r>
              <a:rPr lang="ru-RU" sz="8800" b="1" dirty="0" err="1"/>
              <a:t>видів</a:t>
            </a:r>
            <a:r>
              <a:rPr lang="ru-RU" sz="8800" b="1" dirty="0"/>
              <a:t> </a:t>
            </a:r>
            <a:r>
              <a:rPr lang="ru-RU" sz="8800" b="1" dirty="0" err="1" smtClean="0"/>
              <a:t>робіт</a:t>
            </a:r>
            <a:r>
              <a:rPr lang="ru-RU" sz="8800" b="1" dirty="0" smtClean="0"/>
              <a:t> </a:t>
            </a:r>
            <a:r>
              <a:rPr lang="ru-RU" sz="8800" b="1" dirty="0" err="1" smtClean="0">
                <a:solidFill>
                  <a:srgbClr val="C00000"/>
                </a:solidFill>
              </a:rPr>
              <a:t>крапку</a:t>
            </a:r>
            <a:r>
              <a:rPr lang="ru-RU" sz="8800" b="1" dirty="0" smtClean="0">
                <a:solidFill>
                  <a:srgbClr val="C00000"/>
                </a:solidFill>
              </a:rPr>
              <a:t> </a:t>
            </a:r>
            <a:r>
              <a:rPr lang="ru-RU" sz="8800" b="1" dirty="0">
                <a:solidFill>
                  <a:srgbClr val="C00000"/>
                </a:solidFill>
              </a:rPr>
              <a:t>не </a:t>
            </a:r>
            <a:r>
              <a:rPr lang="ru-RU" sz="8800" b="1" dirty="0" err="1">
                <a:solidFill>
                  <a:srgbClr val="C00000"/>
                </a:solidFill>
              </a:rPr>
              <a:t>ставлять</a:t>
            </a:r>
            <a:r>
              <a:rPr lang="ru-RU" sz="8800" b="1" dirty="0"/>
              <a:t>.</a:t>
            </a:r>
          </a:p>
          <a:p>
            <a:endParaRPr lang="ru-RU" sz="8800" dirty="0"/>
          </a:p>
          <a:p>
            <a:endParaRPr lang="ru-RU" sz="8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014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 до  ведення  зошитів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ru-RU" sz="2200" b="1" dirty="0" smtClean="0"/>
              <a:t>Для </a:t>
            </a:r>
            <a:r>
              <a:rPr lang="ru-RU" sz="2200" b="1" dirty="0" err="1" smtClean="0"/>
              <a:t>виправлення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помилки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учень</a:t>
            </a:r>
            <a:r>
              <a:rPr lang="ru-RU" sz="2200" b="1" dirty="0" smtClean="0"/>
              <a:t> повинен </a:t>
            </a:r>
            <a:r>
              <a:rPr lang="ru-RU" sz="2200" b="1" dirty="0" err="1">
                <a:solidFill>
                  <a:srgbClr val="C00000"/>
                </a:solidFill>
              </a:rPr>
              <a:t>закреслити</a:t>
            </a:r>
            <a:r>
              <a:rPr lang="ru-RU" sz="2200" b="1" dirty="0"/>
              <a:t> </a:t>
            </a:r>
            <a:r>
              <a:rPr lang="ru-RU" sz="2200" b="1" dirty="0" smtClean="0"/>
              <a:t>неправильно </a:t>
            </a:r>
            <a:r>
              <a:rPr lang="ru-RU" sz="2200" b="1" dirty="0" err="1"/>
              <a:t>написану</a:t>
            </a:r>
            <a:r>
              <a:rPr lang="ru-RU" sz="2200" b="1" dirty="0"/>
              <a:t> </a:t>
            </a:r>
            <a:r>
              <a:rPr lang="ru-RU" sz="2200" b="1" dirty="0" err="1"/>
              <a:t>літеру</a:t>
            </a:r>
            <a:r>
              <a:rPr lang="ru-RU" sz="2200" b="1" dirty="0"/>
              <a:t> </a:t>
            </a:r>
            <a:r>
              <a:rPr lang="ru-RU" sz="2200" b="1" dirty="0" err="1"/>
              <a:t>чи</a:t>
            </a:r>
            <a:r>
              <a:rPr lang="ru-RU" sz="2200" b="1" dirty="0"/>
              <a:t> цифру </a:t>
            </a:r>
            <a:r>
              <a:rPr lang="ru-RU" sz="2200" b="1" dirty="0" err="1"/>
              <a:t>навкіс</a:t>
            </a:r>
            <a:r>
              <a:rPr lang="ru-RU" sz="2200" b="1" dirty="0"/>
              <a:t> і </a:t>
            </a:r>
            <a:r>
              <a:rPr lang="ru-RU" sz="2200" b="1" dirty="0" err="1"/>
              <a:t>замість</a:t>
            </a:r>
            <a:r>
              <a:rPr lang="ru-RU" sz="2200" b="1" dirty="0"/>
              <a:t> </a:t>
            </a:r>
            <a:r>
              <a:rPr lang="ru-RU" sz="2200" b="1" dirty="0" err="1"/>
              <a:t>неї</a:t>
            </a:r>
            <a:r>
              <a:rPr lang="ru-RU" sz="2200" b="1" dirty="0"/>
              <a:t> </a:t>
            </a:r>
            <a:r>
              <a:rPr lang="ru-RU" sz="2200" b="1" dirty="0" err="1"/>
              <a:t>зверху</a:t>
            </a:r>
            <a:r>
              <a:rPr lang="ru-RU" sz="2200" b="1" dirty="0"/>
              <a:t> </a:t>
            </a:r>
            <a:r>
              <a:rPr lang="ru-RU" sz="2200" b="1" dirty="0" err="1"/>
              <a:t>написати</a:t>
            </a:r>
            <a:r>
              <a:rPr lang="ru-RU" sz="2200" b="1" dirty="0"/>
              <a:t> </a:t>
            </a:r>
            <a:r>
              <a:rPr lang="ru-RU" sz="2200" b="1" dirty="0" err="1"/>
              <a:t>потрібну</a:t>
            </a:r>
            <a:r>
              <a:rPr lang="ru-RU" sz="2200" b="1" dirty="0"/>
              <a:t> </a:t>
            </a:r>
            <a:r>
              <a:rPr lang="ru-RU" sz="2200" b="1" dirty="0" err="1"/>
              <a:t>літеру</a:t>
            </a:r>
            <a:r>
              <a:rPr lang="ru-RU" sz="2200" b="1" dirty="0"/>
              <a:t> </a:t>
            </a:r>
            <a:r>
              <a:rPr lang="ru-RU" sz="2200" b="1" dirty="0" err="1"/>
              <a:t>чи</a:t>
            </a:r>
            <a:r>
              <a:rPr lang="ru-RU" sz="2200" b="1" dirty="0"/>
              <a:t> цифру. </a:t>
            </a:r>
            <a:r>
              <a:rPr lang="ru-RU" sz="2200" b="1" dirty="0" err="1"/>
              <a:t>Якщо</a:t>
            </a:r>
            <a:r>
              <a:rPr lang="ru-RU" sz="2200" b="1" dirty="0"/>
              <a:t> треба </a:t>
            </a:r>
            <a:r>
              <a:rPr lang="ru-RU" sz="2200" b="1" dirty="0" err="1"/>
              <a:t>замінити</a:t>
            </a:r>
            <a:r>
              <a:rPr lang="ru-RU" sz="2200" b="1" dirty="0"/>
              <a:t> слово, </a:t>
            </a:r>
            <a:r>
              <a:rPr lang="ru-RU" sz="2200" b="1" dirty="0" err="1"/>
              <a:t>словосполучення</a:t>
            </a:r>
            <a:r>
              <a:rPr lang="ru-RU" sz="2200" b="1" dirty="0"/>
              <a:t>, </a:t>
            </a:r>
            <a:r>
              <a:rPr lang="ru-RU" sz="2200" b="1" dirty="0" err="1" smtClean="0"/>
              <a:t>речення</a:t>
            </a:r>
            <a:r>
              <a:rPr lang="ru-RU" sz="2200" b="1" dirty="0"/>
              <a:t>,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учневі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потрібно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зробити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охайне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закреслення</a:t>
            </a:r>
            <a:r>
              <a:rPr lang="ru-RU" sz="2200" b="1" dirty="0" smtClean="0"/>
              <a:t> </a:t>
            </a:r>
            <a:r>
              <a:rPr lang="ru-RU" sz="2200" b="1" dirty="0"/>
              <a:t>тонкою горизонтальною </a:t>
            </a:r>
            <a:r>
              <a:rPr lang="ru-RU" sz="2200" b="1" dirty="0" err="1" smtClean="0"/>
              <a:t>лінією</a:t>
            </a:r>
            <a:r>
              <a:rPr lang="ru-RU" sz="2200" b="1" dirty="0" smtClean="0"/>
              <a:t> і </a:t>
            </a:r>
            <a:r>
              <a:rPr lang="ru-RU" sz="2200" b="1" dirty="0" err="1"/>
              <a:t>далі</a:t>
            </a:r>
            <a:r>
              <a:rPr lang="ru-RU" sz="2200" b="1" dirty="0"/>
              <a:t> </a:t>
            </a:r>
            <a:r>
              <a:rPr lang="ru-RU" sz="2200" b="1" dirty="0" err="1"/>
              <a:t>написати</a:t>
            </a:r>
            <a:r>
              <a:rPr lang="ru-RU" sz="2200" b="1" dirty="0"/>
              <a:t> правильно. </a:t>
            </a:r>
            <a:r>
              <a:rPr lang="ru-RU" sz="2200" b="1" dirty="0" err="1"/>
              <a:t>Виправлення</a:t>
            </a:r>
            <a:r>
              <a:rPr lang="ru-RU" sz="2200" b="1" dirty="0"/>
              <a:t> </a:t>
            </a:r>
            <a:r>
              <a:rPr lang="ru-RU" sz="2200" b="1" dirty="0" err="1" smtClean="0"/>
              <a:t>робити</a:t>
            </a:r>
            <a:r>
              <a:rPr lang="ru-RU" sz="2200" b="1" dirty="0" smtClean="0"/>
              <a:t> </a:t>
            </a:r>
            <a:r>
              <a:rPr lang="ru-RU" sz="2200" b="1" dirty="0"/>
              <a:t>ручкою, а не </a:t>
            </a:r>
            <a:r>
              <a:rPr lang="ru-RU" sz="2200" b="1" dirty="0" err="1"/>
              <a:t>олівцем</a:t>
            </a:r>
            <a:r>
              <a:rPr lang="ru-RU" sz="2200" b="1" dirty="0" smtClean="0"/>
              <a:t>.</a:t>
            </a:r>
          </a:p>
          <a:p>
            <a:pPr marL="0" lvl="1" indent="0" algn="just">
              <a:buNone/>
            </a:pPr>
            <a:endParaRPr lang="ru-RU" sz="2200" b="1" dirty="0"/>
          </a:p>
          <a:p>
            <a:pPr algn="just"/>
            <a:r>
              <a:rPr lang="ru-RU" sz="2200" b="1" dirty="0" err="1" smtClean="0"/>
              <a:t>Витирати</a:t>
            </a:r>
            <a:r>
              <a:rPr lang="ru-RU" sz="2200" b="1" dirty="0" smtClean="0"/>
              <a:t> </a:t>
            </a:r>
            <a:r>
              <a:rPr lang="ru-RU" sz="2200" b="1" dirty="0" err="1"/>
              <a:t>гумкою</a:t>
            </a:r>
            <a:r>
              <a:rPr lang="ru-RU" sz="2200" b="1" dirty="0"/>
              <a:t>, </a:t>
            </a:r>
            <a:r>
              <a:rPr lang="ru-RU" sz="2200" b="1" dirty="0" err="1"/>
              <a:t>замальовувати</a:t>
            </a:r>
            <a:r>
              <a:rPr lang="ru-RU" sz="2200" b="1" dirty="0"/>
              <a:t> </a:t>
            </a:r>
            <a:r>
              <a:rPr lang="ru-RU" sz="2200" b="1" dirty="0" err="1"/>
              <a:t>коректором</a:t>
            </a:r>
            <a:r>
              <a:rPr lang="ru-RU" sz="2200" b="1" dirty="0"/>
              <a:t>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err="1"/>
              <a:t>брати</a:t>
            </a:r>
            <a:r>
              <a:rPr lang="ru-RU" sz="2200" b="1" dirty="0"/>
              <a:t> в дужки (дужки є </a:t>
            </a:r>
            <a:r>
              <a:rPr lang="ru-RU" sz="2200" b="1" dirty="0" err="1"/>
              <a:t>пунктуаційним</a:t>
            </a:r>
            <a:r>
              <a:rPr lang="ru-RU" sz="2200" b="1" dirty="0"/>
              <a:t> знаком</a:t>
            </a:r>
            <a:r>
              <a:rPr lang="ru-RU" sz="2200" b="1" dirty="0" smtClean="0"/>
              <a:t>) </a:t>
            </a:r>
            <a:r>
              <a:rPr lang="ru-RU" sz="2200" b="1" dirty="0" smtClean="0">
                <a:solidFill>
                  <a:srgbClr val="C00000"/>
                </a:solidFill>
              </a:rPr>
              <a:t>не </a:t>
            </a:r>
            <a:r>
              <a:rPr lang="ru-RU" sz="2200" b="1" dirty="0" err="1" smtClean="0">
                <a:solidFill>
                  <a:srgbClr val="C00000"/>
                </a:solidFill>
              </a:rPr>
              <a:t>дозволяється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 до  ведення  зошитів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568952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754"/>
                <a:gridCol w="4318198"/>
              </a:tblGrid>
              <a:tr h="504056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uk-UA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зошити з української мови та мов національних меншин: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5-6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перевіряються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двічі на тиждень,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7-8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2-3 рази на місяць,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10-11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двічі на місяць;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зошити з математики: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5-6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перевіряються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один раз на тиждень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(не менше однієї роботи),</a:t>
                      </a:r>
                      <a:endParaRPr lang="uk-UA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7-9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один раз на два тижні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(не менше 2 робіт на вибір учителя),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10-11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 </a:t>
                      </a: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 </a:t>
                      </a:r>
                      <a:r>
                        <a:rPr lang="uk-UA" sz="2000" b="1" i="0" baseline="0" dirty="0" smtClean="0">
                          <a:solidFill>
                            <a:srgbClr val="C00000"/>
                          </a:solidFill>
                        </a:rPr>
                        <a:t>двічі на місяць;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uk-UA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з української та зарубіжної літератур: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5-11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один раз на місяць;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з іноземних мов: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5-9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один раз на місяць,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у 10-11 класах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–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перевіряються найбільш значимі роботи, але з розрахунком, щоб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 один раз на місяць </a:t>
                      </a:r>
                      <a:r>
                        <a:rPr lang="uk-UA" sz="2000" baseline="0" dirty="0" smtClean="0">
                          <a:solidFill>
                            <a:srgbClr val="2E4637"/>
                          </a:solidFill>
                        </a:rPr>
                        <a:t>перевірялися роботи всіх учнів,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2000" i="1" baseline="0" dirty="0" smtClean="0">
                          <a:solidFill>
                            <a:srgbClr val="2E4637"/>
                          </a:solidFill>
                        </a:rPr>
                        <a:t>словники </a:t>
                      </a:r>
                      <a:r>
                        <a:rPr lang="uk-UA" sz="2000" i="0" baseline="0" dirty="0" smtClean="0">
                          <a:solidFill>
                            <a:srgbClr val="2E4637"/>
                          </a:solidFill>
                        </a:rPr>
                        <a:t>перевіряються </a:t>
                      </a:r>
                      <a:r>
                        <a:rPr lang="uk-UA" sz="2000" i="0" baseline="0" dirty="0" smtClean="0">
                          <a:solidFill>
                            <a:srgbClr val="C00000"/>
                          </a:solidFill>
                        </a:rPr>
                        <a:t>раз на семестр.</a:t>
                      </a:r>
                      <a:endParaRPr lang="uk-UA" sz="2000" b="1" i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b="1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 до  перевірки  зошитів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340768"/>
            <a:ext cx="8712968" cy="4525963"/>
          </a:xfrm>
        </p:spPr>
        <p:txBody>
          <a:bodyPr>
            <a:noAutofit/>
          </a:bodyPr>
          <a:lstStyle/>
          <a:p>
            <a:r>
              <a:rPr lang="uk-UA" sz="1900" b="1" dirty="0" smtClean="0"/>
              <a:t>Усі записи, помітки й виправлення в учнівських письмових роботах учителю слід виконувати ручкою з </a:t>
            </a:r>
            <a:r>
              <a:rPr lang="uk-UA" sz="1900" b="1" dirty="0" smtClean="0">
                <a:solidFill>
                  <a:srgbClr val="C00000"/>
                </a:solidFill>
              </a:rPr>
              <a:t>червоним</a:t>
            </a:r>
            <a:r>
              <a:rPr lang="uk-UA" sz="1900" b="1" dirty="0" smtClean="0"/>
              <a:t> чорнилом (пастою). </a:t>
            </a:r>
          </a:p>
          <a:p>
            <a:pPr marL="0" indent="0">
              <a:buNone/>
            </a:pPr>
            <a:endParaRPr lang="ru-RU" sz="1900" b="1" dirty="0" smtClean="0"/>
          </a:p>
          <a:p>
            <a:r>
              <a:rPr lang="uk-UA" sz="1900" b="1" dirty="0" smtClean="0"/>
              <a:t>Виявлені помилки на вивчені вже правила у диктантах та творчих роботах учитель </a:t>
            </a:r>
            <a:r>
              <a:rPr lang="uk-UA" sz="1900" b="1" dirty="0" smtClean="0">
                <a:solidFill>
                  <a:srgbClr val="C00000"/>
                </a:solidFill>
              </a:rPr>
              <a:t>підкреслює</a:t>
            </a:r>
            <a:r>
              <a:rPr lang="uk-UA" sz="1900" b="1" dirty="0" smtClean="0"/>
              <a:t>  горизонтальною рискою, але не виправляє й на березі в цьому ж рядку вказує тип помилки</a:t>
            </a:r>
            <a:r>
              <a:rPr lang="uk-UA" sz="1900" b="1" dirty="0"/>
              <a:t> </a:t>
            </a:r>
            <a:r>
              <a:rPr lang="uk-UA" sz="1900" b="1" dirty="0" smtClean="0"/>
              <a:t>(</a:t>
            </a:r>
            <a:r>
              <a:rPr lang="uk-UA" sz="1900" b="1" dirty="0" smtClean="0">
                <a:solidFill>
                  <a:srgbClr val="C00000"/>
                </a:solidFill>
              </a:rPr>
              <a:t>І </a:t>
            </a:r>
            <a:r>
              <a:rPr lang="uk-UA" sz="1900" b="1" dirty="0" smtClean="0"/>
              <a:t>– орфографічна помилка, </a:t>
            </a:r>
            <a:r>
              <a:rPr lang="uk-UA" sz="1900" b="1" dirty="0" smtClean="0">
                <a:solidFill>
                  <a:srgbClr val="C00000"/>
                </a:solidFill>
              </a:rPr>
              <a:t>V</a:t>
            </a:r>
            <a:r>
              <a:rPr lang="uk-UA" sz="1900" b="1" dirty="0" smtClean="0"/>
              <a:t> – пунктуаційна, </a:t>
            </a:r>
            <a:r>
              <a:rPr lang="uk-UA" sz="1900" b="1" i="1" dirty="0" smtClean="0">
                <a:solidFill>
                  <a:srgbClr val="C00000"/>
                </a:solidFill>
              </a:rPr>
              <a:t>Л</a:t>
            </a:r>
            <a:r>
              <a:rPr lang="uk-UA" sz="1900" b="1" dirty="0" smtClean="0"/>
              <a:t> – лексична, </a:t>
            </a:r>
            <a:r>
              <a:rPr lang="uk-UA" sz="1900" b="1" i="1" dirty="0" smtClean="0">
                <a:solidFill>
                  <a:srgbClr val="C00000"/>
                </a:solidFill>
              </a:rPr>
              <a:t>Г</a:t>
            </a:r>
            <a:r>
              <a:rPr lang="uk-UA" sz="1900" b="1" dirty="0" smtClean="0"/>
              <a:t> – граматична, </a:t>
            </a:r>
            <a:r>
              <a:rPr lang="uk-UA" sz="1900" b="1" i="1" dirty="0" smtClean="0">
                <a:solidFill>
                  <a:srgbClr val="C00000"/>
                </a:solidFill>
              </a:rPr>
              <a:t>С</a:t>
            </a:r>
            <a:r>
              <a:rPr lang="uk-UA" sz="1900" b="1" i="1" dirty="0" smtClean="0"/>
              <a:t> </a:t>
            </a:r>
            <a:r>
              <a:rPr lang="uk-UA" sz="1900" b="1" dirty="0" smtClean="0"/>
              <a:t>– стилістична, </a:t>
            </a:r>
            <a:r>
              <a:rPr lang="uk-UA" sz="1900" b="1" i="1" dirty="0" smtClean="0">
                <a:solidFill>
                  <a:srgbClr val="C00000"/>
                </a:solidFill>
              </a:rPr>
              <a:t>З</a:t>
            </a:r>
            <a:r>
              <a:rPr lang="uk-UA" sz="1900" b="1" dirty="0" smtClean="0">
                <a:solidFill>
                  <a:srgbClr val="C00000"/>
                </a:solidFill>
              </a:rPr>
              <a:t> </a:t>
            </a:r>
            <a:r>
              <a:rPr lang="uk-UA" sz="1900" b="1" dirty="0" smtClean="0"/>
              <a:t>– змістова). </a:t>
            </a:r>
          </a:p>
          <a:p>
            <a:pPr marL="0" indent="0">
              <a:buNone/>
            </a:pPr>
            <a:endParaRPr lang="uk-UA" sz="1900" b="1" dirty="0" smtClean="0"/>
          </a:p>
          <a:p>
            <a:r>
              <a:rPr lang="uk-UA" sz="1900" b="1" dirty="0" smtClean="0"/>
              <a:t>Помилки на ще не вивчені правила учитель виправляє, перекреслюючи їх скісною рискою  ( </a:t>
            </a:r>
            <a:r>
              <a:rPr lang="uk-UA" sz="1900" b="1" dirty="0" smtClean="0">
                <a:solidFill>
                  <a:srgbClr val="C00000"/>
                </a:solidFill>
              </a:rPr>
              <a:t>⁄</a:t>
            </a:r>
            <a:r>
              <a:rPr lang="uk-UA" sz="1900" b="1" dirty="0" smtClean="0"/>
              <a:t> ) й надписуючи потрібну літеру чи розділовий знак, вказує на березі тип помилки, проте її не враховує при остаточному визначенні оцінки.</a:t>
            </a:r>
          </a:p>
          <a:p>
            <a:pPr marL="0" indent="0">
              <a:buNone/>
            </a:pPr>
            <a:endParaRPr lang="ru-RU" sz="1900" b="1" dirty="0" smtClean="0"/>
          </a:p>
          <a:p>
            <a:r>
              <a:rPr lang="uk-UA" sz="1900" b="1" dirty="0" smtClean="0"/>
              <a:t>П'ять виправлень (неправильне написання на правильне) прирівнюється до </a:t>
            </a:r>
            <a:r>
              <a:rPr lang="uk-UA" sz="1900" b="1" dirty="0" smtClean="0">
                <a:solidFill>
                  <a:srgbClr val="C00000"/>
                </a:solidFill>
              </a:rPr>
              <a:t>однієї </a:t>
            </a:r>
            <a:r>
              <a:rPr lang="uk-UA" sz="1900" b="1" dirty="0" smtClean="0"/>
              <a:t>помилки.</a:t>
            </a:r>
          </a:p>
          <a:p>
            <a:pPr marL="0" indent="0">
              <a:buNone/>
            </a:pPr>
            <a:endParaRPr lang="uk-UA" sz="1900" b="1" dirty="0" smtClean="0"/>
          </a:p>
          <a:p>
            <a:r>
              <a:rPr lang="uk-UA" sz="1900" b="1" dirty="0" smtClean="0"/>
              <a:t>Аналіз контрольних робіт учні виконують у робочих зошитах.</a:t>
            </a:r>
            <a:endParaRPr lang="ru-RU" sz="19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 перевірки  письмових робіт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7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49" y="1772816"/>
            <a:ext cx="8229600" cy="4525963"/>
          </a:xfrm>
        </p:spPr>
        <p:txBody>
          <a:bodyPr/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«Тематична» </a:t>
            </a:r>
            <a:r>
              <a:rPr lang="uk-UA" sz="2200" b="1" dirty="0" smtClean="0"/>
              <a:t>виставляється на підставі </a:t>
            </a:r>
            <a:r>
              <a:rPr lang="uk-UA" sz="2200" b="1" dirty="0">
                <a:solidFill>
                  <a:srgbClr val="C00000"/>
                </a:solidFill>
              </a:rPr>
              <a:t>в</a:t>
            </a:r>
            <a:r>
              <a:rPr lang="uk-UA" sz="2200" b="1" dirty="0" smtClean="0">
                <a:solidFill>
                  <a:srgbClr val="C00000"/>
                </a:solidFill>
              </a:rPr>
              <a:t>сіх</a:t>
            </a:r>
            <a:r>
              <a:rPr lang="uk-UA" sz="2200" b="1" dirty="0" smtClean="0"/>
              <a:t> видів навчальної діяльності, що підлягають оцінюванню протягом вивченої теми (</a:t>
            </a:r>
            <a:r>
              <a:rPr lang="uk-UA" sz="2200" b="1" dirty="0" smtClean="0">
                <a:solidFill>
                  <a:srgbClr val="C00000"/>
                </a:solidFill>
              </a:rPr>
              <a:t>не менше трьох оцінок</a:t>
            </a:r>
            <a:r>
              <a:rPr lang="uk-UA" sz="2200" b="1" dirty="0" smtClean="0"/>
              <a:t>).</a:t>
            </a:r>
            <a:r>
              <a:rPr lang="uk-UA" sz="2200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uk-UA" sz="2200" b="1" i="1" dirty="0" smtClean="0">
              <a:solidFill>
                <a:srgbClr val="002060"/>
              </a:solidFill>
            </a:endParaRPr>
          </a:p>
          <a:p>
            <a:r>
              <a:rPr lang="uk-UA" sz="2200" b="1" dirty="0" smtClean="0"/>
              <a:t>Доцільно проводити тематичне оцінювання через 8-12 уроків </a:t>
            </a:r>
            <a:r>
              <a:rPr lang="uk-UA" sz="2200" b="1" i="1" dirty="0" smtClean="0"/>
              <a:t>(</a:t>
            </a:r>
            <a:r>
              <a:rPr lang="uk-UA" sz="2200" b="1" dirty="0" smtClean="0"/>
              <a:t>але </a:t>
            </a:r>
            <a:r>
              <a:rPr lang="uk-UA" sz="2200" b="1" dirty="0" smtClean="0">
                <a:solidFill>
                  <a:srgbClr val="C00000"/>
                </a:solidFill>
              </a:rPr>
              <a:t>не менше 7 уроків</a:t>
            </a:r>
            <a:r>
              <a:rPr lang="uk-UA" sz="2200" b="1" i="1" dirty="0" smtClean="0"/>
              <a:t>).</a:t>
            </a:r>
          </a:p>
          <a:p>
            <a:pPr marL="0" indent="0">
              <a:buNone/>
            </a:pPr>
            <a:endParaRPr lang="uk-UA" sz="2200" b="1" i="1" dirty="0" smtClean="0"/>
          </a:p>
          <a:p>
            <a:r>
              <a:rPr lang="uk-UA" sz="2200" b="1" dirty="0" smtClean="0"/>
              <a:t>Відсутнім протягом вивчення теми учням замість  оцінки робиться запис «</a:t>
            </a:r>
            <a:r>
              <a:rPr lang="uk-UA" sz="2200" b="1" i="1" dirty="0" smtClean="0">
                <a:solidFill>
                  <a:srgbClr val="C00000"/>
                </a:solidFill>
              </a:rPr>
              <a:t>н/а</a:t>
            </a:r>
            <a:r>
              <a:rPr lang="uk-UA" sz="2200" b="1" dirty="0" smtClean="0"/>
              <a:t>» – не атестований.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Тематична оцінка </a:t>
            </a:r>
            <a:r>
              <a:rPr lang="uk-UA" sz="2200" b="1" dirty="0" smtClean="0">
                <a:solidFill>
                  <a:srgbClr val="C00000"/>
                </a:solidFill>
              </a:rPr>
              <a:t>не підлягає </a:t>
            </a:r>
            <a:r>
              <a:rPr lang="uk-UA" sz="2200" b="1" dirty="0" smtClean="0"/>
              <a:t>коригуванню.</a:t>
            </a:r>
          </a:p>
          <a:p>
            <a:pPr marL="0" indent="0">
              <a:buNone/>
            </a:pP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5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72" y="1571650"/>
            <a:ext cx="8229600" cy="5257800"/>
          </a:xfrm>
        </p:spPr>
        <p:txBody>
          <a:bodyPr>
            <a:noAutofit/>
          </a:bodyPr>
          <a:lstStyle/>
          <a:p>
            <a:r>
              <a:rPr lang="uk-UA" sz="1900" b="1" dirty="0" smtClean="0"/>
              <a:t>Семестровий бал (</a:t>
            </a:r>
            <a:r>
              <a:rPr lang="uk-UA" sz="1900" b="1" i="1" dirty="0" smtClean="0">
                <a:solidFill>
                  <a:srgbClr val="002060"/>
                </a:solidFill>
              </a:rPr>
              <a:t>«І семестр», «ІІ семестр»</a:t>
            </a:r>
            <a:r>
              <a:rPr lang="uk-UA" sz="1900" b="1" dirty="0" smtClean="0"/>
              <a:t>)</a:t>
            </a:r>
            <a:r>
              <a:rPr lang="uk-UA" sz="1900" b="1" i="1" dirty="0" smtClean="0">
                <a:solidFill>
                  <a:srgbClr val="002060"/>
                </a:solidFill>
              </a:rPr>
              <a:t> </a:t>
            </a:r>
            <a:r>
              <a:rPr lang="uk-UA" sz="1900" b="1" dirty="0" smtClean="0"/>
              <a:t>виставляється </a:t>
            </a:r>
            <a:r>
              <a:rPr lang="uk-UA" sz="1900" b="1" dirty="0"/>
              <a:t>на </a:t>
            </a:r>
            <a:r>
              <a:rPr lang="uk-UA" sz="1900" b="1" dirty="0" smtClean="0"/>
              <a:t>основі тематичного оцінювання та результатів оцінювання передбачених видів мовленнєвої діяльності з мов (української та національних меншин), а з іноземних мов враховуються результати семестрового контролю за чотирма уміннями (</a:t>
            </a:r>
            <a:r>
              <a:rPr lang="uk-UA" sz="1900" b="1" dirty="0" smtClean="0">
                <a:solidFill>
                  <a:srgbClr val="C00000"/>
                </a:solidFill>
              </a:rPr>
              <a:t>аудіювання, говоріння, читання, письмо</a:t>
            </a:r>
            <a:r>
              <a:rPr lang="uk-UA" sz="1900" b="1" dirty="0" smtClean="0"/>
              <a:t>).</a:t>
            </a:r>
            <a:r>
              <a:rPr lang="uk-UA" sz="1900" b="1" i="1" dirty="0" smtClean="0">
                <a:solidFill>
                  <a:srgbClr val="002060"/>
                </a:solidFill>
              </a:rPr>
              <a:t> </a:t>
            </a:r>
            <a:endParaRPr lang="uk-UA" sz="19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1900" b="1" i="1" dirty="0">
              <a:solidFill>
                <a:srgbClr val="002060"/>
              </a:solidFill>
            </a:endParaRPr>
          </a:p>
          <a:p>
            <a:r>
              <a:rPr lang="uk-UA" sz="1900" b="1" dirty="0" smtClean="0"/>
              <a:t>Семестрова оцінка підлягає  коригуванню, тому після її виставлення       (з усіх предметів), </a:t>
            </a:r>
            <a:r>
              <a:rPr lang="uk-UA" sz="1900" b="1" dirty="0" smtClean="0">
                <a:solidFill>
                  <a:srgbClr val="C00000"/>
                </a:solidFill>
              </a:rPr>
              <a:t>обов’язково</a:t>
            </a:r>
            <a:r>
              <a:rPr lang="uk-UA" sz="1900" b="1" dirty="0" smtClean="0"/>
              <a:t> відводиться колонка з написом </a:t>
            </a:r>
            <a:r>
              <a:rPr lang="uk-UA" sz="1900" b="1" i="1" dirty="0" smtClean="0">
                <a:solidFill>
                  <a:srgbClr val="002060"/>
                </a:solidFill>
              </a:rPr>
              <a:t>«Скоригована»</a:t>
            </a:r>
            <a:r>
              <a:rPr lang="uk-UA" sz="1900" b="1" dirty="0" smtClean="0"/>
              <a:t>.</a:t>
            </a:r>
          </a:p>
          <a:p>
            <a:pPr marL="0" indent="0">
              <a:buNone/>
            </a:pPr>
            <a:endParaRPr lang="uk-UA" sz="1900" b="1" dirty="0" smtClean="0"/>
          </a:p>
          <a:p>
            <a:r>
              <a:rPr lang="uk-UA" sz="1900" b="1" i="1" dirty="0" smtClean="0">
                <a:solidFill>
                  <a:srgbClr val="002060"/>
                </a:solidFill>
              </a:rPr>
              <a:t>«Річна» </a:t>
            </a:r>
            <a:r>
              <a:rPr lang="uk-UA" sz="1900" b="1" dirty="0" smtClean="0"/>
              <a:t>виставляється на основі семестрового оцінювання з урахуванням індивідуальних особливостей учня, динаміки зростання рівня навчальних досягнень.</a:t>
            </a:r>
          </a:p>
          <a:p>
            <a:pPr marL="0" indent="0">
              <a:buNone/>
            </a:pPr>
            <a:endParaRPr lang="uk-UA" sz="1900" b="1" dirty="0" smtClean="0"/>
          </a:p>
          <a:p>
            <a:r>
              <a:rPr lang="uk-UA" sz="1900" b="1" dirty="0" smtClean="0">
                <a:solidFill>
                  <a:srgbClr val="C00000"/>
                </a:solidFill>
              </a:rPr>
              <a:t>Семестрові й річні</a:t>
            </a:r>
            <a:r>
              <a:rPr lang="uk-UA" sz="1900" b="1" dirty="0" smtClean="0"/>
              <a:t> оцінки учнів, які навчаються за індивідуальною формою, переносяться на предметні сторінки.</a:t>
            </a:r>
            <a:endParaRPr lang="uk-UA" sz="1900" b="1" dirty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5725" y="116632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9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74" y="1095177"/>
            <a:ext cx="8229600" cy="4525963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У </a:t>
            </a:r>
            <a:r>
              <a:rPr lang="uk-UA" sz="2000" b="1" dirty="0" smtClean="0">
                <a:solidFill>
                  <a:srgbClr val="C00000"/>
                </a:solidFill>
              </a:rPr>
              <a:t>триденний термін</a:t>
            </a:r>
            <a:r>
              <a:rPr lang="uk-UA" sz="2000" b="1" dirty="0" smtClean="0"/>
              <a:t>, після виставлення семестрової оцінки, батьки учня, який хоче підвищити семестровий бал, звертаються до керівника закладу з вмотивованою заявою.</a:t>
            </a:r>
          </a:p>
          <a:p>
            <a:pPr marL="0" indent="0">
              <a:buNone/>
            </a:pPr>
            <a:endParaRPr lang="uk-UA" sz="2000" b="1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Наказом</a:t>
            </a:r>
            <a:r>
              <a:rPr lang="uk-UA" sz="2000" b="1" dirty="0" smtClean="0"/>
              <a:t> керівника створюється комісія у складі </a:t>
            </a:r>
            <a:r>
              <a:rPr lang="uk-UA" sz="2000" b="1" dirty="0" smtClean="0">
                <a:solidFill>
                  <a:srgbClr val="C00000"/>
                </a:solidFill>
              </a:rPr>
              <a:t>трьох</a:t>
            </a:r>
            <a:r>
              <a:rPr lang="uk-UA" sz="2000" b="1" dirty="0" smtClean="0"/>
              <a:t> чоловік. Складається </a:t>
            </a:r>
            <a:r>
              <a:rPr lang="uk-UA" sz="2000" b="1" dirty="0" smtClean="0">
                <a:solidFill>
                  <a:srgbClr val="C00000"/>
                </a:solidFill>
              </a:rPr>
              <a:t>графік</a:t>
            </a:r>
            <a:r>
              <a:rPr lang="uk-UA" sz="2000" b="1" dirty="0" smtClean="0"/>
              <a:t> проведення коригування. Члени комісії готують завдання, які охоплюють зміст </a:t>
            </a:r>
            <a:r>
              <a:rPr lang="uk-UA" sz="2000" b="1" dirty="0" smtClean="0">
                <a:solidFill>
                  <a:srgbClr val="C00000"/>
                </a:solidFill>
              </a:rPr>
              <a:t>усіх тем</a:t>
            </a:r>
            <a:r>
              <a:rPr lang="uk-UA" sz="2000" b="1" dirty="0" smtClean="0"/>
              <a:t>, що вивчалися протягом семестру.</a:t>
            </a:r>
          </a:p>
          <a:p>
            <a:pPr marL="0" indent="0">
              <a:buNone/>
            </a:pPr>
            <a:endParaRPr lang="uk-UA" sz="2000" b="1" dirty="0" smtClean="0"/>
          </a:p>
          <a:p>
            <a:r>
              <a:rPr lang="uk-UA" sz="2000" b="1" dirty="0" smtClean="0"/>
              <a:t>Оцінювання проводиться </a:t>
            </a:r>
            <a:r>
              <a:rPr lang="uk-UA" sz="2000" b="1" dirty="0" smtClean="0">
                <a:solidFill>
                  <a:srgbClr val="C00000"/>
                </a:solidFill>
              </a:rPr>
              <a:t>у письмовій формі в термін 5 днів</a:t>
            </a:r>
            <a:r>
              <a:rPr lang="uk-UA" sz="2000" b="1" dirty="0" smtClean="0"/>
              <a:t> після подачі заяви. Робота </a:t>
            </a:r>
            <a:r>
              <a:rPr lang="uk-UA" sz="2000" b="1" dirty="0" smtClean="0">
                <a:solidFill>
                  <a:srgbClr val="C00000"/>
                </a:solidFill>
              </a:rPr>
              <a:t>зберігається</a:t>
            </a:r>
            <a:r>
              <a:rPr lang="uk-UA" sz="2000" b="1" dirty="0" smtClean="0"/>
              <a:t> протягом року.</a:t>
            </a:r>
          </a:p>
          <a:p>
            <a:pPr marL="0" indent="0">
              <a:buNone/>
            </a:pPr>
            <a:endParaRPr lang="uk-UA" sz="2000" b="1" dirty="0" smtClean="0"/>
          </a:p>
          <a:p>
            <a:r>
              <a:rPr lang="uk-UA" sz="2000" b="1" dirty="0" smtClean="0"/>
              <a:t>Комісія заповнює </a:t>
            </a:r>
            <a:r>
              <a:rPr lang="uk-UA" sz="2000" b="1" dirty="0" smtClean="0">
                <a:solidFill>
                  <a:srgbClr val="C00000"/>
                </a:solidFill>
              </a:rPr>
              <a:t>протокол</a:t>
            </a:r>
            <a:r>
              <a:rPr lang="uk-UA" sz="2000" b="1" dirty="0" smtClean="0"/>
              <a:t>. Керівник видає </a:t>
            </a:r>
            <a:r>
              <a:rPr lang="uk-UA" sz="2000" b="1" dirty="0" smtClean="0">
                <a:solidFill>
                  <a:srgbClr val="C00000"/>
                </a:solidFill>
              </a:rPr>
              <a:t>наказ</a:t>
            </a:r>
            <a:r>
              <a:rPr lang="uk-UA" sz="2000" b="1" dirty="0" smtClean="0"/>
              <a:t> про підсумки повторного оцінювання.</a:t>
            </a:r>
          </a:p>
          <a:p>
            <a:pPr marL="0" indent="0">
              <a:buNone/>
            </a:pPr>
            <a:endParaRPr lang="uk-UA" sz="2000" b="1" dirty="0" smtClean="0"/>
          </a:p>
          <a:p>
            <a:r>
              <a:rPr lang="uk-UA" sz="2000" b="1" dirty="0" smtClean="0"/>
              <a:t>Якщо учневі не вдалося підвищити результати, запис у колонку «</a:t>
            </a:r>
            <a:r>
              <a:rPr lang="uk-UA" sz="2000" b="1" i="1" dirty="0" smtClean="0">
                <a:solidFill>
                  <a:srgbClr val="002060"/>
                </a:solidFill>
              </a:rPr>
              <a:t>Скоригована</a:t>
            </a:r>
            <a:r>
              <a:rPr lang="uk-UA" sz="2000" b="1" dirty="0" smtClean="0"/>
              <a:t>» </a:t>
            </a:r>
            <a:r>
              <a:rPr lang="uk-UA" sz="2000" b="1" dirty="0" smtClean="0">
                <a:solidFill>
                  <a:srgbClr val="C00000"/>
                </a:solidFill>
              </a:rPr>
              <a:t>не робиться</a:t>
            </a:r>
            <a:r>
              <a:rPr lang="uk-UA" sz="2000" b="1" dirty="0" smtClean="0"/>
              <a:t>. </a:t>
            </a:r>
            <a:endParaRPr lang="ru-RU" sz="20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3174" y="18951"/>
            <a:ext cx="8229600" cy="114300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Коригування  семестрового  балу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04" y="116632"/>
            <a:ext cx="8229600" cy="136815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15" r="2614" b="35819"/>
          <a:stretch/>
        </p:blipFill>
        <p:spPr>
          <a:xfrm>
            <a:off x="5076056" y="2001499"/>
            <a:ext cx="3888432" cy="22915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1" r="2202" b="3801"/>
          <a:stretch/>
        </p:blipFill>
        <p:spPr>
          <a:xfrm>
            <a:off x="616436" y="1646093"/>
            <a:ext cx="4231444" cy="50485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72212" y="4581128"/>
            <a:ext cx="4296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>
              <a:buFont typeface="Wingdings 2" panose="05020102010507070707" pitchFamily="18" charset="2"/>
              <a:buNone/>
              <a:defRPr/>
            </a:pPr>
            <a:r>
              <a:rPr lang="uk-UA" sz="2200" b="1" dirty="0">
                <a:cs typeface="Times New Roman" pitchFamily="18" charset="0"/>
              </a:rPr>
              <a:t>Виставлення оцінки з державної підсумкової атестації </a:t>
            </a:r>
            <a:br>
              <a:rPr lang="uk-UA" sz="2200" b="1" dirty="0">
                <a:cs typeface="Times New Roman" pitchFamily="18" charset="0"/>
              </a:rPr>
            </a:br>
            <a:r>
              <a:rPr lang="uk-UA" sz="2200" b="1" dirty="0">
                <a:cs typeface="Times New Roman" pitchFamily="18" charset="0"/>
              </a:rPr>
              <a:t>здійснюється у </a:t>
            </a:r>
            <a:r>
              <a:rPr lang="uk-UA" sz="2200" b="1" dirty="0" smtClean="0">
                <a:cs typeface="Times New Roman" pitchFamily="18" charset="0"/>
              </a:rPr>
              <a:t>колонку </a:t>
            </a:r>
            <a:r>
              <a:rPr lang="uk-UA" sz="2200" b="1" dirty="0">
                <a:cs typeface="Times New Roman" pitchFamily="18" charset="0"/>
              </a:rPr>
              <a:t>з </a:t>
            </a:r>
            <a:r>
              <a:rPr lang="uk-UA" sz="2200" b="1" dirty="0">
                <a:solidFill>
                  <a:srgbClr val="FF0000"/>
                </a:solidFill>
                <a:cs typeface="Times New Roman" pitchFamily="18" charset="0"/>
              </a:rPr>
              <a:t>надписом ДПА </a:t>
            </a:r>
            <a:r>
              <a:rPr lang="uk-UA" sz="2200" b="1" dirty="0">
                <a:cs typeface="Times New Roman" pitchFamily="18" charset="0"/>
              </a:rPr>
              <a:t>без зазначення дати.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9587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155" y="16288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/>
              <a:t>Учням, </a:t>
            </a:r>
            <a:r>
              <a:rPr lang="uk-UA" sz="2400" b="1" dirty="0"/>
              <a:t>які </a:t>
            </a:r>
            <a:r>
              <a:rPr lang="uk-UA" sz="2400" b="1" dirty="0" smtClean="0"/>
              <a:t>за станом здоров’я зараховані </a:t>
            </a:r>
            <a:r>
              <a:rPr lang="uk-UA" sz="2400" b="1" dirty="0"/>
              <a:t>до спеціальної групи з фізичної </a:t>
            </a:r>
            <a:r>
              <a:rPr lang="uk-UA" sz="2400" b="1" dirty="0" smtClean="0"/>
              <a:t>культури, </a:t>
            </a:r>
            <a:r>
              <a:rPr lang="uk-UA" sz="2400" b="1" dirty="0"/>
              <a:t>при виставленні тематичних, семестрових та річного балів робиться запис </a:t>
            </a:r>
            <a:r>
              <a:rPr lang="uk-UA" sz="2400" b="1" dirty="0" smtClean="0"/>
              <a:t>«</a:t>
            </a:r>
            <a:r>
              <a:rPr lang="uk-UA" sz="2400" b="1" i="1" dirty="0">
                <a:solidFill>
                  <a:srgbClr val="002060"/>
                </a:solidFill>
              </a:rPr>
              <a:t>з</a:t>
            </a:r>
            <a:r>
              <a:rPr lang="uk-UA" sz="2400" b="1" i="1" dirty="0" smtClean="0">
                <a:solidFill>
                  <a:srgbClr val="002060"/>
                </a:solidFill>
              </a:rPr>
              <a:t>араховано</a:t>
            </a:r>
            <a:r>
              <a:rPr lang="uk-UA" sz="2400" b="1" dirty="0" smtClean="0"/>
              <a:t>» ( в клітинці для оцінки пишеться «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зар</a:t>
            </a:r>
            <a:r>
              <a:rPr lang="uk-UA" sz="2400" b="1" dirty="0" smtClean="0"/>
              <a:t>»).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r>
              <a:rPr lang="uk-UA" sz="2400" b="1" dirty="0" smtClean="0"/>
              <a:t>У разі звільнення учня за станом </a:t>
            </a:r>
            <a:r>
              <a:rPr lang="uk-UA" sz="2400" b="1" dirty="0"/>
              <a:t>здоров</a:t>
            </a:r>
            <a:r>
              <a:rPr lang="en-US" sz="2400" b="1" dirty="0"/>
              <a:t>’</a:t>
            </a:r>
            <a:r>
              <a:rPr lang="uk-UA" sz="2400" b="1" dirty="0"/>
              <a:t>я </a:t>
            </a:r>
            <a:r>
              <a:rPr lang="uk-UA" sz="2400" b="1" dirty="0" smtClean="0"/>
              <a:t>від занять з фізичної культури, трудового навчання, захисту Вітчизни, при виставленні тематичних, семестрових, річних балів, робиться запис «</a:t>
            </a:r>
            <a:r>
              <a:rPr lang="uk-UA" sz="2400" b="1" i="1" dirty="0">
                <a:solidFill>
                  <a:srgbClr val="002060"/>
                </a:solidFill>
              </a:rPr>
              <a:t>з</a:t>
            </a:r>
            <a:r>
              <a:rPr lang="uk-UA" sz="2400" b="1" i="1" dirty="0" smtClean="0">
                <a:solidFill>
                  <a:srgbClr val="002060"/>
                </a:solidFill>
              </a:rPr>
              <a:t>вільнений»/«звільнена</a:t>
            </a:r>
            <a:r>
              <a:rPr lang="uk-UA" sz="2400" b="1" dirty="0" smtClean="0">
                <a:solidFill>
                  <a:srgbClr val="002060"/>
                </a:solidFill>
              </a:rPr>
              <a:t>»</a:t>
            </a:r>
            <a:r>
              <a:rPr lang="uk-UA" sz="2400" b="1" dirty="0" smtClean="0"/>
              <a:t> </a:t>
            </a:r>
            <a:r>
              <a:rPr lang="uk-UA" sz="2400" b="1" dirty="0"/>
              <a:t>( в клітинці для оцінки пишеться «</a:t>
            </a:r>
            <a:r>
              <a:rPr lang="uk-UA" sz="2400" b="1" i="1" dirty="0">
                <a:solidFill>
                  <a:srgbClr val="FF0000"/>
                </a:solidFill>
              </a:rPr>
              <a:t>зв</a:t>
            </a:r>
            <a:r>
              <a:rPr lang="uk-UA" sz="2400" b="1" dirty="0" smtClean="0"/>
              <a:t>»). </a:t>
            </a:r>
          </a:p>
          <a:p>
            <a:pPr marL="0" indent="0">
              <a:buNone/>
            </a:pPr>
            <a:endParaRPr lang="uk-UA" sz="2400" b="1" dirty="0" smtClean="0"/>
          </a:p>
          <a:p>
            <a:r>
              <a:rPr lang="uk-UA" sz="2400" b="1" dirty="0" smtClean="0"/>
              <a:t>Учням, звільненим від державної підсумкової атестації  у клітинці для оцінки робиться запис </a:t>
            </a:r>
            <a:r>
              <a:rPr lang="uk-UA" sz="2400" b="1" dirty="0"/>
              <a:t>«</a:t>
            </a:r>
            <a:r>
              <a:rPr lang="uk-UA" sz="2400" b="1" i="1" dirty="0">
                <a:solidFill>
                  <a:srgbClr val="FF0000"/>
                </a:solidFill>
              </a:rPr>
              <a:t>зв</a:t>
            </a:r>
            <a:r>
              <a:rPr lang="uk-UA" sz="2400" b="1" dirty="0" smtClean="0"/>
              <a:t>». </a:t>
            </a:r>
          </a:p>
          <a:p>
            <a:pPr marL="0" indent="0">
              <a:buNone/>
            </a:pPr>
            <a:endParaRPr lang="uk-UA" sz="2400" b="1" dirty="0" smtClean="0"/>
          </a:p>
          <a:p>
            <a:r>
              <a:rPr lang="uk-UA" sz="2400" b="1" dirty="0">
                <a:cs typeface="Times New Roman" pitchFamily="18" charset="0"/>
              </a:rPr>
              <a:t>У разі </a:t>
            </a:r>
            <a:r>
              <a:rPr lang="uk-UA" sz="2400" b="1" dirty="0">
                <a:solidFill>
                  <a:srgbClr val="FF0000"/>
                </a:solidFill>
                <a:cs typeface="Times New Roman" pitchFamily="18" charset="0"/>
              </a:rPr>
              <a:t>не атестації </a:t>
            </a:r>
            <a:r>
              <a:rPr lang="uk-UA" sz="2400" b="1" dirty="0">
                <a:cs typeface="Times New Roman" pitchFamily="18" charset="0"/>
              </a:rPr>
              <a:t>учня </a:t>
            </a:r>
            <a:r>
              <a:rPr lang="uk-UA" sz="2400" b="1" dirty="0" smtClean="0">
                <a:cs typeface="Times New Roman" pitchFamily="18" charset="0"/>
              </a:rPr>
              <a:t>робиться </a:t>
            </a:r>
            <a:r>
              <a:rPr lang="uk-UA" sz="2400" b="1" dirty="0">
                <a:cs typeface="Times New Roman" pitchFamily="18" charset="0"/>
              </a:rPr>
              <a:t>відповідний </a:t>
            </a:r>
            <a:r>
              <a:rPr lang="uk-UA" sz="2400" b="1" dirty="0" smtClean="0">
                <a:cs typeface="Times New Roman" pitchFamily="18" charset="0"/>
              </a:rPr>
              <a:t>запис «</a:t>
            </a:r>
            <a:r>
              <a:rPr lang="uk-UA" sz="2400" b="1" i="1" dirty="0" smtClean="0">
                <a:solidFill>
                  <a:srgbClr val="FF0000"/>
                </a:solidFill>
                <a:cs typeface="Times New Roman" pitchFamily="18" charset="0"/>
              </a:rPr>
              <a:t>н/а</a:t>
            </a:r>
            <a:r>
              <a:rPr lang="uk-UA" sz="2400" b="1" dirty="0" smtClean="0">
                <a:cs typeface="Times New Roman" pitchFamily="18" charset="0"/>
              </a:rPr>
              <a:t>».</a:t>
            </a:r>
            <a:endParaRPr lang="uk-UA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uk-UA" sz="2200" b="1" dirty="0" smtClean="0"/>
          </a:p>
          <a:p>
            <a:endParaRPr lang="uk-UA" sz="2200" b="1" dirty="0"/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9155" y="116632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4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Нормативні документи, що регулюють роботу із шкільною документацією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031907" cy="5500702"/>
          </a:xfrm>
        </p:spPr>
        <p:txBody>
          <a:bodyPr>
            <a:normAutofit fontScale="62500" lnSpcReduction="20000"/>
          </a:bodyPr>
          <a:lstStyle/>
          <a:p>
            <a:r>
              <a:rPr lang="uk-UA" sz="3800" b="1" dirty="0">
                <a:cs typeface="Times New Roman" pitchFamily="18" charset="0"/>
              </a:rPr>
              <a:t>Наказ </a:t>
            </a:r>
            <a:r>
              <a:rPr lang="ru-RU" sz="3800" b="1" dirty="0"/>
              <a:t>МОН </a:t>
            </a:r>
            <a:r>
              <a:rPr lang="ru-RU" sz="3800" b="1" dirty="0" err="1"/>
              <a:t>України</a:t>
            </a:r>
            <a:r>
              <a:rPr lang="ru-RU" sz="3800" b="1" dirty="0"/>
              <a:t> </a:t>
            </a:r>
            <a:r>
              <a:rPr lang="uk-UA" sz="3800" b="1" dirty="0" smtClean="0">
                <a:cs typeface="Times New Roman" pitchFamily="18" charset="0"/>
              </a:rPr>
              <a:t>від 10.05.2011 </a:t>
            </a:r>
            <a:r>
              <a:rPr lang="uk-UA" sz="3800" b="1" dirty="0">
                <a:cs typeface="Times New Roman" pitchFamily="18" charset="0"/>
              </a:rPr>
              <a:t>№ 423 «</a:t>
            </a:r>
            <a:r>
              <a:rPr lang="uk-UA" sz="3800" b="1" i="1" dirty="0">
                <a:cs typeface="Times New Roman" pitchFamily="18" charset="0"/>
              </a:rPr>
              <a:t>Про затвердження єдиних зразків обов'язкової ділової документації у загальноосвітніх навчальних закладах усіх типів і форм власності</a:t>
            </a:r>
            <a:r>
              <a:rPr lang="uk-UA" sz="3800" b="1" dirty="0" smtClean="0"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endParaRPr lang="ru-RU" sz="3800" b="1" dirty="0">
              <a:cs typeface="Times New Roman" pitchFamily="18" charset="0"/>
            </a:endParaRPr>
          </a:p>
          <a:p>
            <a:r>
              <a:rPr lang="uk-UA" sz="3800" b="1" dirty="0" smtClean="0">
                <a:latin typeface="Calibri" panose="020F0502020204030204" pitchFamily="34" charset="0"/>
                <a:cs typeface="Times New Roman" pitchFamily="18" charset="0"/>
              </a:rPr>
              <a:t>Наказ </a:t>
            </a:r>
            <a:r>
              <a:rPr lang="ru-RU" sz="3800" b="1" dirty="0" smtClean="0"/>
              <a:t>МОН</a:t>
            </a:r>
            <a:r>
              <a:rPr lang="uk-UA" sz="3800" b="1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3800" b="1" dirty="0">
                <a:latin typeface="Calibri" panose="020F0502020204030204" pitchFamily="34" charset="0"/>
                <a:cs typeface="Times New Roman" pitchFamily="18" charset="0"/>
              </a:rPr>
              <a:t>України від 07.12.2018 </a:t>
            </a:r>
            <a:r>
              <a:rPr lang="uk-UA" sz="3800" b="1" dirty="0" smtClean="0">
                <a:latin typeface="Calibri" panose="020F0502020204030204" pitchFamily="34" charset="0"/>
                <a:cs typeface="Times New Roman" pitchFamily="18" charset="0"/>
              </a:rPr>
              <a:t>№ </a:t>
            </a:r>
            <a:r>
              <a:rPr lang="uk-UA" sz="3800" b="1" dirty="0">
                <a:latin typeface="Calibri" panose="020F0502020204030204" pitchFamily="34" charset="0"/>
                <a:cs typeface="Times New Roman" pitchFamily="18" charset="0"/>
              </a:rPr>
              <a:t>1362 «</a:t>
            </a:r>
            <a:r>
              <a:rPr lang="uk-UA" sz="3800" b="1" i="1" dirty="0">
                <a:latin typeface="Calibri" panose="020F0502020204030204" pitchFamily="34" charset="0"/>
                <a:cs typeface="Times New Roman" pitchFamily="18" charset="0"/>
              </a:rPr>
              <a:t>Про затвердження методичних рекомендацій щодо заповнення Класного журналу учнів першого класу Нової української школи</a:t>
            </a:r>
            <a:r>
              <a:rPr lang="uk-UA" sz="3800" b="1" dirty="0" smtClean="0">
                <a:latin typeface="Calibri" panose="020F0502020204030204" pitchFamily="34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endParaRPr lang="ru-RU" sz="3800" b="1" dirty="0" smtClean="0"/>
          </a:p>
          <a:p>
            <a:r>
              <a:rPr lang="ru-RU" sz="3800" b="1" dirty="0"/>
              <a:t>Наказ МОН </a:t>
            </a:r>
            <a:r>
              <a:rPr lang="ru-RU" sz="3800" b="1" dirty="0" err="1"/>
              <a:t>України</a:t>
            </a:r>
            <a:r>
              <a:rPr lang="ru-RU" sz="3800" b="1" dirty="0"/>
              <a:t> </a:t>
            </a:r>
            <a:r>
              <a:rPr lang="ru-RU" sz="3800" b="1" dirty="0" err="1" smtClean="0"/>
              <a:t>від</a:t>
            </a:r>
            <a:r>
              <a:rPr lang="ru-RU" sz="3800" b="1" dirty="0" smtClean="0"/>
              <a:t> </a:t>
            </a:r>
            <a:r>
              <a:rPr lang="uk-UA" sz="3800" b="1" dirty="0" smtClean="0"/>
              <a:t>08.04.2015 </a:t>
            </a:r>
            <a:r>
              <a:rPr lang="uk-UA" sz="3800" b="1" dirty="0"/>
              <a:t>№ </a:t>
            </a:r>
            <a:r>
              <a:rPr lang="uk-UA" sz="3800" b="1" dirty="0" smtClean="0"/>
              <a:t>412 </a:t>
            </a:r>
            <a:r>
              <a:rPr lang="ru-RU" sz="3800" b="1" dirty="0"/>
              <a:t>«</a:t>
            </a:r>
            <a:r>
              <a:rPr lang="ru-RU" sz="3800" b="1" i="1" dirty="0"/>
              <a:t>Про </a:t>
            </a:r>
            <a:r>
              <a:rPr lang="ru-RU" sz="3800" b="1" i="1" dirty="0" err="1"/>
              <a:t>затвердження</a:t>
            </a:r>
            <a:r>
              <a:rPr lang="uk-UA" sz="3800" b="1" i="1" dirty="0" smtClean="0"/>
              <a:t> Інструкції</a:t>
            </a:r>
            <a:r>
              <a:rPr lang="ru-RU" sz="3800" b="1" i="1" dirty="0" smtClean="0"/>
              <a:t> </a:t>
            </a:r>
            <a:r>
              <a:rPr lang="uk-UA" sz="3800" b="1" i="1" dirty="0" smtClean="0"/>
              <a:t>щодо </a:t>
            </a:r>
            <a:r>
              <a:rPr lang="uk-UA" sz="3800" b="1" i="1" dirty="0"/>
              <a:t>заповнення Класного журналу для 1-4-х </a:t>
            </a:r>
            <a:r>
              <a:rPr lang="uk-UA" sz="3800" b="1" i="1" dirty="0" smtClean="0"/>
              <a:t>класів</a:t>
            </a:r>
            <a:r>
              <a:rPr lang="ru-RU" sz="3800" b="1" i="1" dirty="0"/>
              <a:t> </a:t>
            </a:r>
            <a:r>
              <a:rPr lang="uk-UA" sz="3800" b="1" i="1" dirty="0" smtClean="0"/>
              <a:t>загальноосвітніх </a:t>
            </a:r>
            <a:r>
              <a:rPr lang="uk-UA" sz="3800" b="1" i="1" dirty="0"/>
              <a:t>навчальних </a:t>
            </a:r>
            <a:r>
              <a:rPr lang="uk-UA" sz="3800" b="1" i="1" dirty="0" smtClean="0"/>
              <a:t>закладів</a:t>
            </a:r>
            <a:r>
              <a:rPr lang="uk-UA" sz="3800" b="1" dirty="0" smtClean="0"/>
              <a:t>».</a:t>
            </a:r>
          </a:p>
          <a:p>
            <a:pPr marL="0" indent="0">
              <a:buNone/>
            </a:pPr>
            <a:endParaRPr lang="ru-RU" sz="3800" b="1" dirty="0" smtClean="0"/>
          </a:p>
          <a:p>
            <a:r>
              <a:rPr lang="uk-UA" sz="3800" b="1" dirty="0" smtClean="0"/>
              <a:t>Наказ МОН від 03.06.2008 № 496 «</a:t>
            </a:r>
            <a:r>
              <a:rPr lang="uk-UA" sz="3800" b="1" i="1" dirty="0" smtClean="0"/>
              <a:t>Про затвердження Інструкції з ведення класного журналу учнів 5-11 класів ЗНЗ</a:t>
            </a:r>
            <a:r>
              <a:rPr lang="uk-UA" sz="3800" b="1" dirty="0" smtClean="0"/>
              <a:t>».</a:t>
            </a:r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4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Класний журнал – документ </a:t>
            </a:r>
            <a:r>
              <a:rPr lang="uk-UA" sz="2200" b="1" dirty="0" smtClean="0">
                <a:solidFill>
                  <a:srgbClr val="C00000"/>
                </a:solidFill>
              </a:rPr>
              <a:t>фінансової </a:t>
            </a:r>
            <a:r>
              <a:rPr lang="uk-UA" sz="2200" b="1" dirty="0" smtClean="0"/>
              <a:t>звітності.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Записи в журналі повинні бути зроблені </a:t>
            </a:r>
            <a:r>
              <a:rPr lang="uk-UA" sz="2200" b="1" dirty="0" smtClean="0">
                <a:solidFill>
                  <a:srgbClr val="C00000"/>
                </a:solidFill>
              </a:rPr>
              <a:t>в день проведення уроку</a:t>
            </a:r>
            <a:r>
              <a:rPr lang="uk-UA" sz="2200" b="1" dirty="0" smtClean="0"/>
              <a:t>, відповідно до календарного планування.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Категорично </a:t>
            </a:r>
            <a:r>
              <a:rPr lang="uk-UA" sz="2200" b="1" dirty="0" smtClean="0">
                <a:solidFill>
                  <a:srgbClr val="C00000"/>
                </a:solidFill>
              </a:rPr>
              <a:t>забороняється </a:t>
            </a:r>
            <a:r>
              <a:rPr lang="uk-UA" sz="2200" b="1" dirty="0" smtClean="0"/>
              <a:t>робити записи тем та дат проведення уроків наперед.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Під час заміни уроків записи робить учитель, який здійснює заміну. Після домашнього завдання він робить запис «</a:t>
            </a:r>
            <a:r>
              <a:rPr lang="uk-UA" sz="2200" b="1" i="1" dirty="0" smtClean="0">
                <a:solidFill>
                  <a:srgbClr val="C00000"/>
                </a:solidFill>
              </a:rPr>
              <a:t>Заміна. </a:t>
            </a:r>
            <a:r>
              <a:rPr lang="uk-UA" sz="2200" b="1" i="1" dirty="0">
                <a:solidFill>
                  <a:srgbClr val="C00000"/>
                </a:solidFill>
              </a:rPr>
              <a:t>Петренко І.В.</a:t>
            </a:r>
            <a:r>
              <a:rPr lang="uk-UA" sz="2200" b="1" i="1" dirty="0">
                <a:solidFill>
                  <a:srgbClr val="002060"/>
                </a:solidFill>
              </a:rPr>
              <a:t> </a:t>
            </a:r>
            <a:r>
              <a:rPr lang="uk-UA" sz="2200" b="1" dirty="0" smtClean="0"/>
              <a:t>(своє прізвище з ініціалами)</a:t>
            </a:r>
            <a:r>
              <a:rPr lang="uk-UA" sz="2200" b="1" i="1" dirty="0" smtClean="0">
                <a:solidFill>
                  <a:srgbClr val="002060"/>
                </a:solidFill>
              </a:rPr>
              <a:t>. </a:t>
            </a:r>
            <a:r>
              <a:rPr lang="uk-UA" sz="2200" b="1" i="1" dirty="0" smtClean="0">
                <a:solidFill>
                  <a:srgbClr val="C00000"/>
                </a:solidFill>
              </a:rPr>
              <a:t>Підпис</a:t>
            </a:r>
            <a:r>
              <a:rPr lang="uk-UA" sz="2200" b="1" dirty="0" smtClean="0"/>
              <a:t>».</a:t>
            </a:r>
            <a:endParaRPr lang="ru-RU" sz="22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60065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навчальних досягнень учнів»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77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501650" indent="-457200">
              <a:defRPr/>
            </a:pPr>
            <a:r>
              <a:rPr lang="uk-UA" sz="2400" b="1" dirty="0" smtClean="0">
                <a:cs typeface="Times New Roman" pitchFamily="18" charset="0"/>
              </a:rPr>
              <a:t>Екскурсії</a:t>
            </a:r>
            <a:r>
              <a:rPr lang="uk-UA" sz="2400" b="1" dirty="0">
                <a:cs typeface="Times New Roman" pitchFamily="18" charset="0"/>
              </a:rPr>
              <a:t>, передбачені змістом навчальної програми, </a:t>
            </a:r>
            <a:r>
              <a:rPr lang="uk-UA" sz="2400" b="1" dirty="0" smtClean="0">
                <a:solidFill>
                  <a:srgbClr val="FF0000"/>
                </a:solidFill>
                <a:cs typeface="Times New Roman" pitchFamily="18" charset="0"/>
              </a:rPr>
              <a:t>обліковуються</a:t>
            </a:r>
            <a:r>
              <a:rPr lang="uk-UA" sz="2400" b="1" dirty="0" smtClean="0">
                <a:cs typeface="Times New Roman" pitchFamily="18" charset="0"/>
              </a:rPr>
              <a:t> </a:t>
            </a:r>
            <a:r>
              <a:rPr lang="uk-UA" sz="2400" b="1" dirty="0">
                <a:cs typeface="Times New Roman" pitchFamily="18" charset="0"/>
              </a:rPr>
              <a:t>на відповідних сторінках навчальних предметів </a:t>
            </a:r>
            <a:r>
              <a:rPr lang="uk-UA" sz="2400" b="1" dirty="0" smtClean="0">
                <a:cs typeface="Times New Roman" pitchFamily="18" charset="0"/>
              </a:rPr>
              <a:t>класного </a:t>
            </a:r>
            <a:r>
              <a:rPr lang="uk-UA" sz="2400" b="1" dirty="0">
                <a:cs typeface="Times New Roman" pitchFamily="18" charset="0"/>
              </a:rPr>
              <a:t>журналу та</a:t>
            </a:r>
            <a:r>
              <a:rPr lang="uk-UA" sz="2400" b="1" dirty="0">
                <a:solidFill>
                  <a:srgbClr val="FF0000"/>
                </a:solidFill>
                <a:cs typeface="Times New Roman" pitchFamily="18" charset="0"/>
              </a:rPr>
              <a:t> можуть </a:t>
            </a:r>
            <a:r>
              <a:rPr lang="uk-UA" sz="2400" b="1" dirty="0">
                <a:cs typeface="Times New Roman" pitchFamily="18" charset="0"/>
              </a:rPr>
              <a:t>оцінюватися </a:t>
            </a:r>
            <a:r>
              <a:rPr lang="uk-UA" sz="2400" b="1" dirty="0" smtClean="0">
                <a:cs typeface="Times New Roman" pitchFamily="18" charset="0"/>
              </a:rPr>
              <a:t>вчителем.</a:t>
            </a:r>
          </a:p>
          <a:p>
            <a:pPr marL="44450" indent="0">
              <a:buNone/>
              <a:defRPr/>
            </a:pPr>
            <a:endParaRPr lang="uk-UA" sz="2400" b="1" dirty="0" smtClean="0">
              <a:cs typeface="Times New Roman" pitchFamily="18" charset="0"/>
            </a:endParaRPr>
          </a:p>
          <a:p>
            <a:pPr marL="501650" indent="-457200">
              <a:defRPr/>
            </a:pPr>
            <a:r>
              <a:rPr lang="uk-UA" sz="2400" b="1" dirty="0" smtClean="0">
                <a:cs typeface="Times New Roman" pitchFamily="18" charset="0"/>
              </a:rPr>
              <a:t>Оцінки </a:t>
            </a:r>
            <a:r>
              <a:rPr lang="uk-UA" sz="2400" b="1" dirty="0">
                <a:cs typeface="Times New Roman" pitchFamily="18" charset="0"/>
              </a:rPr>
              <a:t>за навчальну практику та навчальні екскурсії </a:t>
            </a:r>
            <a:r>
              <a:rPr lang="uk-UA" sz="2400" b="1" dirty="0">
                <a:solidFill>
                  <a:srgbClr val="FF0000"/>
                </a:solidFill>
                <a:cs typeface="Times New Roman" pitchFamily="18" charset="0"/>
              </a:rPr>
              <a:t>виставляються в журнал </a:t>
            </a:r>
            <a:r>
              <a:rPr lang="uk-UA" sz="2400" b="1" smtClean="0">
                <a:cs typeface="Times New Roman" pitchFamily="18" charset="0"/>
              </a:rPr>
              <a:t>окремою колонкою </a:t>
            </a:r>
            <a:r>
              <a:rPr lang="uk-UA" sz="2400" b="1" dirty="0">
                <a:cs typeface="Times New Roman" pitchFamily="18" charset="0"/>
              </a:rPr>
              <a:t>та можуть враховуватись при </a:t>
            </a:r>
            <a:r>
              <a:rPr lang="uk-UA" sz="2400" b="1" dirty="0" smtClean="0">
                <a:cs typeface="Times New Roman" pitchFamily="18" charset="0"/>
              </a:rPr>
              <a:t>виставленні </a:t>
            </a:r>
            <a:r>
              <a:rPr lang="uk-UA" sz="2400" b="1" dirty="0">
                <a:cs typeface="Times New Roman" pitchFamily="18" charset="0"/>
              </a:rPr>
              <a:t>річних оцінок з відповідних предметів.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навчальних  екскурсій  та навчальної  практики»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12296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512"/>
            <a:ext cx="8229600" cy="1728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b="1" dirty="0"/>
              <a:t>Вступний інструктаж </a:t>
            </a:r>
            <a:r>
              <a:rPr lang="uk-UA" sz="2200" b="1" dirty="0" smtClean="0"/>
              <a:t>з безпеки життєдіяльності проводить </a:t>
            </a:r>
            <a:r>
              <a:rPr lang="uk-UA" sz="2200" b="1" dirty="0"/>
              <a:t>класний керівник </a:t>
            </a:r>
            <a:r>
              <a:rPr lang="uk-UA" sz="2200" b="1" dirty="0">
                <a:solidFill>
                  <a:srgbClr val="C00000"/>
                </a:solidFill>
              </a:rPr>
              <a:t>двічі на рік</a:t>
            </a:r>
            <a:r>
              <a:rPr lang="uk-UA" sz="2200" b="1" dirty="0"/>
              <a:t>  </a:t>
            </a:r>
            <a:r>
              <a:rPr lang="uk-UA" sz="2200" b="1" dirty="0" smtClean="0"/>
              <a:t> (</a:t>
            </a:r>
            <a:r>
              <a:rPr lang="uk-UA" sz="2200" b="1" dirty="0"/>
              <a:t>на початку семестрів) і ставить підпис про його проведення. </a:t>
            </a:r>
          </a:p>
          <a:p>
            <a:pPr marL="0" indent="0">
              <a:buNone/>
            </a:pPr>
            <a:r>
              <a:rPr lang="uk-UA" sz="2200" b="1" dirty="0"/>
              <a:t>Учні, яким виповнилося </a:t>
            </a:r>
            <a:r>
              <a:rPr lang="uk-UA" sz="2200" b="1" dirty="0">
                <a:solidFill>
                  <a:srgbClr val="C00000"/>
                </a:solidFill>
              </a:rPr>
              <a:t>14 років</a:t>
            </a:r>
            <a:r>
              <a:rPr lang="uk-UA" sz="2200" b="1" dirty="0"/>
              <a:t>, підписуються власноруч. За молодших дітей розписується класний керівник.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«Реєстрація вступного інструктажу»</a:t>
            </a:r>
            <a:r>
              <a:rPr lang="uk-UA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3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591" y="3489994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sz="1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«Облік проведення бесід </a:t>
            </a:r>
            <a:br>
              <a:rPr lang="uk-UA" sz="1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безпеки життєдіяльності»</a:t>
            </a:r>
            <a:br>
              <a:rPr lang="uk-UA" sz="1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1763" y="4725144"/>
            <a:ext cx="82296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200" b="1" dirty="0" smtClean="0"/>
          </a:p>
          <a:p>
            <a:pPr marL="0" indent="0">
              <a:buNone/>
            </a:pPr>
            <a:r>
              <a:rPr lang="uk-UA" sz="2200" b="1" dirty="0" smtClean="0"/>
              <a:t>У </a:t>
            </a:r>
            <a:r>
              <a:rPr lang="uk-UA" sz="2200" b="1" dirty="0"/>
              <a:t>розділі фіксуються проведені класним керівником бесіди з правил дорожнього руху, протипожежної безпеки, поводження на льоду, у надзвичайних ситуаціях, небезпеки отруєнь, профілактики захворювань тощо.</a:t>
            </a:r>
            <a:endParaRPr lang="ru-RU" sz="2200" b="1" dirty="0"/>
          </a:p>
          <a:p>
            <a:pPr marL="0" indent="0">
              <a:buFont typeface="Arial" pitchFamily="34" charset="0"/>
              <a:buNone/>
            </a:pPr>
            <a:endParaRPr lang="uk-UA" sz="2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18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Номер особової справи записується у відповідності до запису в </a:t>
            </a:r>
            <a:r>
              <a:rPr lang="uk-UA" sz="2200" b="1" dirty="0" smtClean="0">
                <a:solidFill>
                  <a:srgbClr val="C00000"/>
                </a:solidFill>
              </a:rPr>
              <a:t>алфавітній книзі</a:t>
            </a:r>
            <a:r>
              <a:rPr lang="uk-UA" sz="2200" b="1" dirty="0" smtClean="0"/>
              <a:t>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Дані про учня та його батьків ведуться відповідно до записів у </a:t>
            </a:r>
            <a:r>
              <a:rPr lang="uk-UA" sz="2200" b="1" dirty="0" smtClean="0">
                <a:solidFill>
                  <a:srgbClr val="C00000"/>
                </a:solidFill>
              </a:rPr>
              <a:t>свідоцтві про народження </a:t>
            </a:r>
            <a:r>
              <a:rPr lang="uk-UA" sz="2200" b="1" dirty="0" smtClean="0"/>
              <a:t>(без будь-яких скорочень).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Домашня адреса записується за </a:t>
            </a:r>
            <a:r>
              <a:rPr lang="uk-UA" sz="2200" b="1" dirty="0" smtClean="0">
                <a:solidFill>
                  <a:srgbClr val="C00000"/>
                </a:solidFill>
              </a:rPr>
              <a:t>фактичним</a:t>
            </a:r>
            <a:r>
              <a:rPr lang="uk-UA" sz="2200" b="1" dirty="0" smtClean="0"/>
              <a:t> місцем проживання учня.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200" b="1" dirty="0" smtClean="0"/>
              <a:t>Зміни в обліковому складі учнів класний керівник фіксує тільки </a:t>
            </a:r>
            <a:r>
              <a:rPr lang="uk-UA" sz="2200" b="1" dirty="0" smtClean="0">
                <a:solidFill>
                  <a:srgbClr val="C00000"/>
                </a:solidFill>
              </a:rPr>
              <a:t>після наказу по школі </a:t>
            </a:r>
            <a:r>
              <a:rPr lang="uk-UA" sz="2200" b="1" dirty="0" smtClean="0"/>
              <a:t>про вибуття чи прибуття того чи іншого учня (дата і номер наказу вноситься до журналу).</a:t>
            </a:r>
            <a:endParaRPr lang="uk-UA" sz="2200" b="1" dirty="0"/>
          </a:p>
          <a:p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«Загальні  відомості  </a:t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 учнів  класу»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7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В к</a:t>
            </a:r>
            <a:r>
              <a:rPr lang="uk-UA" sz="2200" b="1" dirty="0">
                <a:solidFill>
                  <a:srgbClr val="000000"/>
                </a:solidFill>
              </a:rPr>
              <a:t>і</a:t>
            </a:r>
            <a:r>
              <a:rPr lang="en-US" sz="2200" b="1" dirty="0" err="1">
                <a:solidFill>
                  <a:srgbClr val="000000"/>
                </a:solidFill>
              </a:rPr>
              <a:t>нц</a:t>
            </a:r>
            <a:r>
              <a:rPr lang="uk-UA" sz="2200" b="1" dirty="0">
                <a:solidFill>
                  <a:srgbClr val="000000"/>
                </a:solidFill>
              </a:rPr>
              <a:t>і</a:t>
            </a:r>
            <a:r>
              <a:rPr lang="en-US" sz="2200" b="1" dirty="0">
                <a:solidFill>
                  <a:srgbClr val="000000"/>
                </a:solidFill>
              </a:rPr>
              <a:t> к</a:t>
            </a:r>
            <a:r>
              <a:rPr lang="uk-UA" sz="2200" b="1" dirty="0">
                <a:solidFill>
                  <a:srgbClr val="000000"/>
                </a:solidFill>
              </a:rPr>
              <a:t>о</a:t>
            </a:r>
            <a:r>
              <a:rPr lang="en-US" sz="2200" b="1" dirty="0">
                <a:solidFill>
                  <a:srgbClr val="000000"/>
                </a:solidFill>
              </a:rPr>
              <a:t>ж</a:t>
            </a:r>
            <a:r>
              <a:rPr lang="uk-UA" sz="2200" b="1" dirty="0" err="1">
                <a:solidFill>
                  <a:srgbClr val="000000"/>
                </a:solidFill>
              </a:rPr>
              <a:t>ної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uk-UA" sz="2200" b="1">
                <a:solidFill>
                  <a:srgbClr val="C00000"/>
                </a:solidFill>
              </a:rPr>
              <a:t>навчальної </a:t>
            </a:r>
            <a:r>
              <a:rPr lang="uk-UA" sz="2200" b="1" smtClean="0">
                <a:solidFill>
                  <a:srgbClr val="C00000"/>
                </a:solidFill>
              </a:rPr>
              <a:t>чверті </a:t>
            </a:r>
            <a:r>
              <a:rPr lang="uk-UA" sz="2200" b="1" dirty="0">
                <a:solidFill>
                  <a:srgbClr val="000000"/>
                </a:solidFill>
              </a:rPr>
              <a:t>журнал ретельно </a:t>
            </a:r>
            <a:r>
              <a:rPr lang="uk-UA" sz="2200" b="1" dirty="0" smtClean="0">
                <a:solidFill>
                  <a:srgbClr val="000000"/>
                </a:solidFill>
              </a:rPr>
              <a:t>перевіряється заступником директора з навчально-виховної роботи. </a:t>
            </a:r>
          </a:p>
          <a:p>
            <a:pPr marL="0" indent="0">
              <a:buNone/>
            </a:pPr>
            <a:endParaRPr lang="uk-UA" sz="2200" b="1" dirty="0" smtClean="0">
              <a:solidFill>
                <a:srgbClr val="000000"/>
              </a:solidFill>
            </a:endParaRPr>
          </a:p>
          <a:p>
            <a:r>
              <a:rPr lang="uk-UA" sz="2200" b="1" dirty="0" smtClean="0">
                <a:solidFill>
                  <a:srgbClr val="000000"/>
                </a:solidFill>
              </a:rPr>
              <a:t>Приділяється </a:t>
            </a:r>
            <a:r>
              <a:rPr lang="uk-UA" sz="2200" b="1" dirty="0">
                <a:solidFill>
                  <a:srgbClr val="000000"/>
                </a:solidFill>
              </a:rPr>
              <a:t>увага фактичному засвоєнню програми (відповідність навчальному плану та </a:t>
            </a:r>
            <a:r>
              <a:rPr lang="uk-UA" sz="2200" b="1" dirty="0" smtClean="0">
                <a:solidFill>
                  <a:srgbClr val="000000"/>
                </a:solidFill>
              </a:rPr>
              <a:t>календарному </a:t>
            </a:r>
            <a:r>
              <a:rPr lang="uk-UA" sz="2200" b="1" dirty="0">
                <a:solidFill>
                  <a:srgbClr val="000000"/>
                </a:solidFill>
              </a:rPr>
              <a:t>плануванню); об’єктивності</a:t>
            </a:r>
            <a:r>
              <a:rPr lang="en-US" sz="2200" b="1" dirty="0">
                <a:solidFill>
                  <a:srgbClr val="000000"/>
                </a:solidFill>
              </a:rPr>
              <a:t> в</a:t>
            </a:r>
            <a:r>
              <a:rPr lang="uk-UA" sz="2200" b="1" dirty="0">
                <a:solidFill>
                  <a:srgbClr val="000000"/>
                </a:solidFill>
              </a:rPr>
              <a:t>и</a:t>
            </a:r>
            <a:r>
              <a:rPr lang="en-US" sz="2200" b="1" dirty="0" err="1">
                <a:solidFill>
                  <a:srgbClr val="000000"/>
                </a:solidFill>
              </a:rPr>
              <a:t>ставлен</a:t>
            </a:r>
            <a:r>
              <a:rPr lang="uk-UA" sz="2200" b="1" dirty="0">
                <a:solidFill>
                  <a:srgbClr val="000000"/>
                </a:solidFill>
              </a:rPr>
              <a:t>и</a:t>
            </a:r>
            <a:r>
              <a:rPr lang="en-US" sz="2200" b="1" dirty="0">
                <a:solidFill>
                  <a:srgbClr val="000000"/>
                </a:solidFill>
              </a:rPr>
              <a:t>х </a:t>
            </a:r>
            <a:r>
              <a:rPr lang="uk-UA" sz="2200" b="1" dirty="0" err="1">
                <a:solidFill>
                  <a:srgbClr val="000000"/>
                </a:solidFill>
              </a:rPr>
              <a:t>поточн</a:t>
            </a:r>
            <a:r>
              <a:rPr lang="en-US" sz="2200" b="1" dirty="0" err="1" smtClean="0">
                <a:solidFill>
                  <a:srgbClr val="000000"/>
                </a:solidFill>
              </a:rPr>
              <a:t>их</a:t>
            </a:r>
            <a:r>
              <a:rPr lang="uk-UA" sz="2200" b="1" dirty="0" smtClean="0">
                <a:solidFill>
                  <a:srgbClr val="000000"/>
                </a:solidFill>
              </a:rPr>
              <a:t>, тематичних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uk-UA" sz="2200" b="1" dirty="0" smtClean="0">
                <a:solidFill>
                  <a:srgbClr val="000000"/>
                </a:solidFill>
              </a:rPr>
              <a:t>оцінок</a:t>
            </a:r>
            <a:r>
              <a:rPr lang="uk-UA" sz="2200" b="1" dirty="0">
                <a:solidFill>
                  <a:srgbClr val="000000"/>
                </a:solidFill>
              </a:rPr>
              <a:t>; наявності контрольних та </a:t>
            </a:r>
            <a:r>
              <a:rPr lang="uk-UA" sz="2200" b="1" dirty="0" smtClean="0">
                <a:solidFill>
                  <a:srgbClr val="000000"/>
                </a:solidFill>
              </a:rPr>
              <a:t>інших видів  </a:t>
            </a:r>
            <a:r>
              <a:rPr lang="uk-UA" sz="2200" b="1" dirty="0">
                <a:solidFill>
                  <a:srgbClr val="000000"/>
                </a:solidFill>
              </a:rPr>
              <a:t>робіт; правильності записів </a:t>
            </a:r>
            <a:r>
              <a:rPr lang="uk-UA" sz="2200" b="1" dirty="0" smtClean="0">
                <a:solidFill>
                  <a:srgbClr val="000000"/>
                </a:solidFill>
              </a:rPr>
              <a:t>замін </a:t>
            </a:r>
            <a:r>
              <a:rPr lang="uk-UA" sz="2200" b="1" dirty="0">
                <a:solidFill>
                  <a:srgbClr val="000000"/>
                </a:solidFill>
              </a:rPr>
              <a:t>уроків.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endParaRPr lang="uk-UA" sz="2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uk-UA" sz="2200" b="1" dirty="0" smtClean="0">
              <a:solidFill>
                <a:srgbClr val="000000"/>
              </a:solidFill>
            </a:endParaRPr>
          </a:p>
          <a:p>
            <a:r>
              <a:rPr lang="uk-UA" sz="2200" b="1" dirty="0"/>
              <a:t>Після перевірки </a:t>
            </a:r>
            <a:r>
              <a:rPr lang="ru-RU" sz="2200" b="1" dirty="0"/>
              <a:t>журналу заступником директора, </a:t>
            </a:r>
            <a:r>
              <a:rPr lang="ru-RU" sz="2200" b="1" dirty="0" err="1"/>
              <a:t>класний</a:t>
            </a:r>
            <a:r>
              <a:rPr lang="ru-RU" sz="2200" b="1" dirty="0"/>
              <a:t> </a:t>
            </a:r>
            <a:r>
              <a:rPr lang="ru-RU" sz="2200" b="1" dirty="0" err="1"/>
              <a:t>керівник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забезпечує</a:t>
            </a:r>
            <a:r>
              <a:rPr lang="ru-RU" sz="2200" b="1" dirty="0"/>
              <a:t> </a:t>
            </a:r>
            <a:r>
              <a:rPr lang="ru-RU" sz="2200" b="1" dirty="0" err="1"/>
              <a:t>виправлення</a:t>
            </a:r>
            <a:r>
              <a:rPr lang="ru-RU" sz="2200" b="1" dirty="0"/>
              <a:t> </a:t>
            </a:r>
            <a:r>
              <a:rPr lang="ru-RU" sz="2200" b="1" dirty="0" err="1"/>
              <a:t>вказаних</a:t>
            </a:r>
            <a:r>
              <a:rPr lang="ru-RU" sz="2200" b="1" dirty="0"/>
              <a:t> </a:t>
            </a:r>
            <a:r>
              <a:rPr lang="ru-RU" sz="2200" b="1" dirty="0" err="1"/>
              <a:t>помилок</a:t>
            </a:r>
            <a:r>
              <a:rPr lang="ru-RU" sz="2200" b="1" dirty="0"/>
              <a:t>.</a:t>
            </a:r>
          </a:p>
          <a:p>
            <a:pPr marL="0" indent="0">
              <a:buNone/>
            </a:pPr>
            <a:endParaRPr lang="uk-UA" sz="2200" b="1" dirty="0" smtClean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 за  веденням  журналу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50" y="170080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/>
              <a:t>Записи у цьому розділі можуть робити директор, заступник директора з навчально-виховної роботи та особи, які мають право на інспектування.</a:t>
            </a:r>
          </a:p>
          <a:p>
            <a:pPr marL="0" indent="0">
              <a:buNone/>
            </a:pPr>
            <a:endParaRPr lang="uk-UA" sz="2200" b="1" dirty="0" smtClean="0"/>
          </a:p>
          <a:p>
            <a:r>
              <a:rPr lang="uk-UA" sz="2400" b="1" dirty="0" smtClean="0">
                <a:solidFill>
                  <a:prstClr val="black"/>
                </a:solidFill>
              </a:rPr>
              <a:t>До функціональних обов’язків заступника директора входить здійснення систематичного контролю  </a:t>
            </a:r>
            <a:r>
              <a:rPr lang="uk-UA" sz="2400" b="1" dirty="0">
                <a:solidFill>
                  <a:prstClr val="black"/>
                </a:solidFill>
              </a:rPr>
              <a:t>(не менше </a:t>
            </a:r>
            <a:r>
              <a:rPr lang="uk-UA" sz="2400" b="1" dirty="0">
                <a:solidFill>
                  <a:srgbClr val="C00000"/>
                </a:solidFill>
              </a:rPr>
              <a:t>4 разів на рік</a:t>
            </a:r>
            <a:r>
              <a:rPr lang="uk-UA" sz="2400" b="1" dirty="0">
                <a:solidFill>
                  <a:prstClr val="black"/>
                </a:solidFill>
              </a:rPr>
              <a:t>) за правильністю оформлення </a:t>
            </a:r>
            <a:r>
              <a:rPr lang="uk-UA" sz="2400" b="1" dirty="0" smtClean="0">
                <a:solidFill>
                  <a:prstClr val="black"/>
                </a:solidFill>
              </a:rPr>
              <a:t>журналів.</a:t>
            </a:r>
          </a:p>
          <a:p>
            <a:pPr marL="0" indent="0">
              <a:buNone/>
            </a:pPr>
            <a:endParaRPr lang="uk-UA" sz="2400" b="1" dirty="0" smtClean="0">
              <a:solidFill>
                <a:prstClr val="black"/>
              </a:solidFill>
            </a:endParaRPr>
          </a:p>
          <a:p>
            <a:r>
              <a:rPr lang="uk-UA" sz="2400" b="1" dirty="0" smtClean="0">
                <a:solidFill>
                  <a:prstClr val="black"/>
                </a:solidFill>
              </a:rPr>
              <a:t>Під час перевірок заступник директора заносить </a:t>
            </a:r>
            <a:r>
              <a:rPr lang="uk-UA" sz="2400" b="1" dirty="0">
                <a:solidFill>
                  <a:prstClr val="black"/>
                </a:solidFill>
              </a:rPr>
              <a:t>відповідні </a:t>
            </a:r>
            <a:r>
              <a:rPr lang="uk-UA" sz="2400" b="1" dirty="0" smtClean="0">
                <a:solidFill>
                  <a:prstClr val="black"/>
                </a:solidFill>
              </a:rPr>
              <a:t>записи, зауваження, </a:t>
            </a:r>
            <a:r>
              <a:rPr lang="uk-UA" sz="2400" b="1" dirty="0">
                <a:solidFill>
                  <a:prstClr val="black"/>
                </a:solidFill>
              </a:rPr>
              <a:t>відмічає усунення виявлених порушень</a:t>
            </a:r>
            <a:r>
              <a:rPr lang="uk-UA" sz="2400" b="1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  </a:t>
            </a:r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 smtClean="0"/>
              <a:t>В </a:t>
            </a:r>
            <a:r>
              <a:rPr lang="ru-RU" sz="2400" b="1" dirty="0" err="1"/>
              <a:t>графі</a:t>
            </a:r>
            <a:r>
              <a:rPr lang="ru-RU" sz="2400" b="1" dirty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Відмітка</a:t>
            </a:r>
            <a:r>
              <a:rPr lang="ru-RU" sz="2400" b="1" i="1" dirty="0" smtClean="0">
                <a:solidFill>
                  <a:srgbClr val="002060"/>
                </a:solidFill>
              </a:rPr>
              <a:t> про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виконання</a:t>
            </a:r>
            <a:r>
              <a:rPr lang="ru-RU" sz="2400" b="1" i="1" dirty="0" smtClean="0">
                <a:solidFill>
                  <a:srgbClr val="002060"/>
                </a:solidFill>
              </a:rPr>
              <a:t>» </a:t>
            </a:r>
            <a:r>
              <a:rPr lang="ru-RU" sz="2400" b="1" dirty="0" err="1" smtClean="0"/>
              <a:t>вчитель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зауваження</a:t>
            </a:r>
            <a:r>
              <a:rPr lang="ru-RU" sz="2400" b="1" dirty="0" smtClean="0"/>
              <a:t>, </a:t>
            </a:r>
            <a:r>
              <a:rPr lang="ru-RU" sz="2400" b="1" dirty="0"/>
              <a:t>ставить </a:t>
            </a:r>
            <a:r>
              <a:rPr lang="ru-RU" sz="2400" b="1" dirty="0" err="1"/>
              <a:t>підпис</a:t>
            </a:r>
            <a:r>
              <a:rPr lang="ru-RU" sz="2400" b="1" dirty="0"/>
              <a:t> та </a:t>
            </a:r>
            <a:r>
              <a:rPr lang="ru-RU" sz="2400" b="1" dirty="0" smtClean="0"/>
              <a:t>дату </a:t>
            </a:r>
            <a:r>
              <a:rPr lang="ru-RU" sz="2400" b="1" dirty="0" err="1"/>
              <a:t>ознайомлення</a:t>
            </a:r>
            <a:r>
              <a:rPr lang="ru-RU" sz="2400" b="1" dirty="0"/>
              <a:t> і</a:t>
            </a:r>
            <a:r>
              <a:rPr lang="ru-RU" sz="2400" b="1" dirty="0" smtClean="0"/>
              <a:t> </a:t>
            </a:r>
            <a:r>
              <a:rPr lang="ru-RU" sz="2400" b="1" dirty="0" err="1"/>
              <a:t>робить</a:t>
            </a:r>
            <a:r>
              <a:rPr lang="ru-RU" sz="2400" b="1" dirty="0"/>
              <a:t> </a:t>
            </a:r>
            <a:r>
              <a:rPr lang="ru-RU" sz="2400" b="1" dirty="0" err="1" smtClean="0"/>
              <a:t>запис</a:t>
            </a: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усунення</a:t>
            </a:r>
            <a:r>
              <a:rPr lang="ru-RU" sz="2400" b="1" dirty="0"/>
              <a:t> </a:t>
            </a:r>
            <a:r>
              <a:rPr lang="ru-RU" sz="2400" b="1" dirty="0" err="1"/>
              <a:t>вказаних</a:t>
            </a:r>
            <a:r>
              <a:rPr lang="ru-RU" sz="2400" b="1" dirty="0"/>
              <a:t> </a:t>
            </a:r>
            <a:r>
              <a:rPr lang="ru-RU" sz="2400" b="1" dirty="0" err="1" smtClean="0"/>
              <a:t>недоліків</a:t>
            </a:r>
            <a:r>
              <a:rPr lang="ru-RU" sz="2400" b="1" dirty="0" smtClean="0"/>
              <a:t> («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Виконано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«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Ознайомлений</a:t>
            </a:r>
            <a:r>
              <a:rPr lang="ru-RU" sz="2400" b="1" i="1" dirty="0" smtClean="0">
                <a:solidFill>
                  <a:srgbClr val="C00000"/>
                </a:solidFill>
              </a:rPr>
              <a:t>»/«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Ознайомлена</a:t>
            </a:r>
            <a:r>
              <a:rPr lang="ru-RU" sz="2400" b="1" dirty="0" smtClean="0"/>
              <a:t>»), ставить дату та </a:t>
            </a:r>
            <a:r>
              <a:rPr lang="ru-RU" sz="2400" b="1" dirty="0" err="1" smtClean="0"/>
              <a:t>особистий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підпис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3450" y="188640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«Зауваження до ведення класного журналу»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200" b="1" dirty="0" smtClean="0">
                <a:latin typeface="+mj-lt"/>
              </a:rPr>
              <a:t>У </a:t>
            </a:r>
            <a:r>
              <a:rPr lang="uk-UA" sz="2200" b="1" dirty="0">
                <a:latin typeface="+mj-lt"/>
              </a:rPr>
              <a:t>кінці навчального року </a:t>
            </a:r>
            <a:r>
              <a:rPr lang="uk-UA" sz="2200" b="1" dirty="0" smtClean="0">
                <a:latin typeface="+mj-lt"/>
              </a:rPr>
              <a:t>кожен учитель у журналі на своїй предметній сторінці праворуч робиться </a:t>
            </a:r>
            <a:r>
              <a:rPr lang="uk-UA" sz="2200" b="1" dirty="0">
                <a:latin typeface="+mj-lt"/>
              </a:rPr>
              <a:t>запис «</a:t>
            </a:r>
            <a:r>
              <a:rPr lang="uk-UA" sz="2200" b="1" i="1" dirty="0">
                <a:solidFill>
                  <a:srgbClr val="C00000"/>
                </a:solidFill>
                <a:latin typeface="+mj-lt"/>
              </a:rPr>
              <a:t>Програма </a:t>
            </a:r>
            <a:r>
              <a:rPr lang="uk-UA" sz="2200" b="1" i="1" dirty="0" smtClean="0">
                <a:solidFill>
                  <a:srgbClr val="C00000"/>
                </a:solidFill>
                <a:latin typeface="+mj-lt"/>
              </a:rPr>
              <a:t>виконана</a:t>
            </a:r>
            <a:r>
              <a:rPr lang="uk-UA" sz="2200" b="1" dirty="0" smtClean="0">
                <a:latin typeface="+mj-lt"/>
              </a:rPr>
              <a:t>» і ставить підпис.</a:t>
            </a:r>
          </a:p>
          <a:p>
            <a:pPr marL="0" indent="0">
              <a:spcBef>
                <a:spcPts val="0"/>
              </a:spcBef>
              <a:buNone/>
            </a:pPr>
            <a:endParaRPr lang="uk-UA" sz="2200" b="1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200" b="1" dirty="0" err="1"/>
              <a:t>К</a:t>
            </a:r>
            <a:r>
              <a:rPr lang="ru-RU" sz="2200" b="1" dirty="0" err="1" smtClean="0"/>
              <a:t>асний</a:t>
            </a:r>
            <a:r>
              <a:rPr lang="ru-RU" sz="2200" b="1" dirty="0" smtClean="0"/>
              <a:t> </a:t>
            </a:r>
            <a:r>
              <a:rPr lang="ru-RU" sz="2200" b="1" dirty="0" err="1"/>
              <a:t>керівник</a:t>
            </a:r>
            <a:r>
              <a:rPr lang="ru-RU" sz="2200" b="1" dirty="0"/>
              <a:t> </a:t>
            </a:r>
            <a:r>
              <a:rPr lang="ru-RU" sz="2200" b="1" dirty="0" err="1" smtClean="0"/>
              <a:t>здає</a:t>
            </a:r>
            <a:r>
              <a:rPr lang="ru-RU" sz="2200" b="1" dirty="0" smtClean="0"/>
              <a:t> </a:t>
            </a:r>
            <a:r>
              <a:rPr lang="ru-RU" sz="2200" b="1" dirty="0"/>
              <a:t>журнал заступнику директора з </a:t>
            </a:r>
            <a:r>
              <a:rPr lang="ru-RU" sz="2200" b="1" dirty="0" err="1" smtClean="0"/>
              <a:t>навчально-виховної</a:t>
            </a:r>
            <a:r>
              <a:rPr lang="ru-RU" sz="2200" b="1" dirty="0" smtClean="0"/>
              <a:t> </a:t>
            </a:r>
            <a:r>
              <a:rPr lang="ru-RU" sz="2200" b="1" dirty="0" err="1"/>
              <a:t>роботи</a:t>
            </a:r>
            <a:r>
              <a:rPr lang="ru-RU" sz="2200" b="1" dirty="0"/>
              <a:t>, де </a:t>
            </a:r>
            <a:r>
              <a:rPr lang="ru-RU" sz="2200" b="1" dirty="0" smtClean="0"/>
              <a:t>той </a:t>
            </a:r>
            <a:r>
              <a:rPr lang="ru-RU" sz="2200" b="1" dirty="0" err="1"/>
              <a:t>робить</a:t>
            </a:r>
            <a:r>
              <a:rPr lang="ru-RU" sz="2200" b="1" dirty="0"/>
              <a:t> </a:t>
            </a:r>
            <a:r>
              <a:rPr lang="ru-RU" sz="2200" b="1" dirty="0" err="1"/>
              <a:t>запис</a:t>
            </a:r>
            <a:r>
              <a:rPr lang="ru-RU" sz="2200" b="1" dirty="0"/>
              <a:t> «</a:t>
            </a:r>
            <a:r>
              <a:rPr lang="ru-RU" sz="2200" b="1" i="1" dirty="0">
                <a:solidFill>
                  <a:srgbClr val="C00000"/>
                </a:solidFill>
              </a:rPr>
              <a:t>Журнал </a:t>
            </a:r>
            <a:r>
              <a:rPr lang="ru-RU" sz="2200" b="1" i="1" dirty="0" err="1">
                <a:solidFill>
                  <a:srgbClr val="C00000"/>
                </a:solidFill>
              </a:rPr>
              <a:t>перевірено</a:t>
            </a:r>
            <a:r>
              <a:rPr lang="ru-RU" sz="2200" b="1" i="1" dirty="0">
                <a:solidFill>
                  <a:srgbClr val="C00000"/>
                </a:solidFill>
              </a:rPr>
              <a:t> та </a:t>
            </a:r>
            <a:r>
              <a:rPr lang="ru-RU" sz="2200" b="1" i="1" dirty="0" err="1">
                <a:solidFill>
                  <a:srgbClr val="C00000"/>
                </a:solidFill>
              </a:rPr>
              <a:t>здано</a:t>
            </a:r>
            <a:r>
              <a:rPr lang="ru-RU" sz="2200" b="1" i="1" dirty="0">
                <a:solidFill>
                  <a:srgbClr val="C00000"/>
                </a:solidFill>
              </a:rPr>
              <a:t> до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архіву</a:t>
            </a:r>
            <a:r>
              <a:rPr lang="ru-RU" sz="2200" b="1" smtClean="0"/>
              <a:t>» і </a:t>
            </a:r>
            <a:r>
              <a:rPr lang="ru-RU" sz="2200" b="1" dirty="0" smtClean="0"/>
              <a:t>ставить дату та </a:t>
            </a:r>
            <a:r>
              <a:rPr lang="ru-RU" sz="2200" b="1" dirty="0" err="1" smtClean="0"/>
              <a:t>підпис</a:t>
            </a:r>
            <a:r>
              <a:rPr lang="ru-RU" sz="2200" b="1" dirty="0" smtClean="0"/>
              <a:t>. </a:t>
            </a:r>
            <a:endParaRPr lang="ru-RU" sz="2200" b="1" dirty="0"/>
          </a:p>
          <a:p>
            <a:pPr>
              <a:spcBef>
                <a:spcPts val="0"/>
              </a:spcBef>
            </a:pPr>
            <a:endParaRPr lang="uk-UA" sz="2200" b="1" dirty="0" smtClean="0"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uk-UA" sz="26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8" descr="0000784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790" y="4437112"/>
            <a:ext cx="4012010" cy="2232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68560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 за  веденням  журналу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2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54" y="206376"/>
            <a:ext cx="8246119" cy="121014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Нормативні документи, що регулюють </a:t>
            </a:r>
            <a: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  процес  у  2019-2020  навчальному  році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5157192"/>
          </a:xfrm>
        </p:spPr>
        <p:txBody>
          <a:bodyPr>
            <a:noAutofit/>
          </a:bodyPr>
          <a:lstStyle/>
          <a:p>
            <a:r>
              <a:rPr lang="ru-RU" sz="2100" b="1" dirty="0"/>
              <a:t>Лист МОН </a:t>
            </a:r>
            <a:r>
              <a:rPr lang="ru-RU" sz="2100" b="1" dirty="0" err="1"/>
              <a:t>України</a:t>
            </a:r>
            <a:r>
              <a:rPr lang="ru-RU" sz="2100" b="1" dirty="0"/>
              <a:t> </a:t>
            </a:r>
            <a:r>
              <a:rPr lang="ru-RU" sz="2100" b="1" dirty="0" err="1"/>
              <a:t>від</a:t>
            </a:r>
            <a:r>
              <a:rPr lang="ru-RU" sz="2100" b="1" dirty="0"/>
              <a:t> 01.07.2019 № 063-4227 «</a:t>
            </a:r>
            <a:r>
              <a:rPr lang="ru-RU" sz="2100" b="1" i="1" dirty="0"/>
              <a:t>Про структуру 2019-2020 </a:t>
            </a:r>
            <a:r>
              <a:rPr lang="ru-RU" sz="2100" b="1" i="1" dirty="0" err="1"/>
              <a:t>навчального</a:t>
            </a:r>
            <a:r>
              <a:rPr lang="ru-RU" sz="2100" b="1" i="1" dirty="0"/>
              <a:t> року</a:t>
            </a:r>
            <a:r>
              <a:rPr lang="ru-RU" sz="2100" b="1" dirty="0" smtClean="0"/>
              <a:t>».</a:t>
            </a:r>
          </a:p>
          <a:p>
            <a:pPr marL="0" indent="0">
              <a:buNone/>
            </a:pPr>
            <a:endParaRPr lang="ru-RU" sz="2100" b="1" dirty="0" smtClean="0"/>
          </a:p>
          <a:p>
            <a:r>
              <a:rPr lang="ru-RU" sz="2100" b="1" dirty="0" smtClean="0"/>
              <a:t>Лист </a:t>
            </a:r>
            <a:r>
              <a:rPr lang="ru-RU" sz="2100" b="1" dirty="0"/>
              <a:t>МОН </a:t>
            </a:r>
            <a:r>
              <a:rPr lang="ru-RU" sz="2100" b="1" dirty="0" err="1"/>
              <a:t>України</a:t>
            </a:r>
            <a:r>
              <a:rPr lang="ru-RU" sz="2100" b="1" dirty="0"/>
              <a:t> </a:t>
            </a:r>
            <a:r>
              <a:rPr lang="ru-RU" sz="2100" b="1" dirty="0" err="1"/>
              <a:t>від</a:t>
            </a:r>
            <a:r>
              <a:rPr lang="ru-RU" sz="2100" b="1" dirty="0"/>
              <a:t> 14.06.2019 № 1/11-5966 «</a:t>
            </a:r>
            <a:r>
              <a:rPr lang="ru-RU" sz="2100" b="1" i="1" dirty="0" err="1"/>
              <a:t>Щодо</a:t>
            </a:r>
            <a:r>
              <a:rPr lang="ru-RU" sz="2100" b="1" i="1" dirty="0"/>
              <a:t> </a:t>
            </a:r>
            <a:r>
              <a:rPr lang="ru-RU" sz="2100" b="1" i="1" dirty="0" err="1"/>
              <a:t>методичних</a:t>
            </a:r>
            <a:r>
              <a:rPr lang="ru-RU" sz="2100" b="1" i="1" dirty="0"/>
              <a:t> </a:t>
            </a:r>
            <a:r>
              <a:rPr lang="ru-RU" sz="2100" b="1" i="1" dirty="0" err="1"/>
              <a:t>рекомендацій</a:t>
            </a:r>
            <a:r>
              <a:rPr lang="ru-RU" sz="2100" b="1" i="1" dirty="0"/>
              <a:t> про </a:t>
            </a:r>
            <a:r>
              <a:rPr lang="ru-RU" sz="2100" b="1" i="1" dirty="0" err="1"/>
              <a:t>викладання</a:t>
            </a:r>
            <a:r>
              <a:rPr lang="ru-RU" sz="2100" b="1" i="1" dirty="0"/>
              <a:t> </a:t>
            </a:r>
            <a:r>
              <a:rPr lang="ru-RU" sz="2100" b="1" i="1" dirty="0" err="1"/>
              <a:t>навчальних</a:t>
            </a:r>
            <a:r>
              <a:rPr lang="ru-RU" sz="2100" b="1" i="1" dirty="0"/>
              <a:t> </a:t>
            </a:r>
            <a:r>
              <a:rPr lang="ru-RU" sz="2100" b="1" i="1" dirty="0" err="1"/>
              <a:t>предметів</a:t>
            </a:r>
            <a:r>
              <a:rPr lang="ru-RU" sz="2100" b="1" i="1" dirty="0"/>
              <a:t> у закладах </a:t>
            </a:r>
            <a:r>
              <a:rPr lang="ru-RU" sz="2100" b="1" i="1" dirty="0" err="1"/>
              <a:t>загальної</a:t>
            </a:r>
            <a:r>
              <a:rPr lang="ru-RU" sz="2100" b="1" i="1" dirty="0"/>
              <a:t> </a:t>
            </a:r>
            <a:r>
              <a:rPr lang="ru-RU" sz="2100" b="1" i="1" dirty="0" err="1"/>
              <a:t>середньої</a:t>
            </a:r>
            <a:r>
              <a:rPr lang="ru-RU" sz="2100" b="1" i="1" dirty="0"/>
              <a:t> </a:t>
            </a:r>
            <a:r>
              <a:rPr lang="ru-RU" sz="2100" b="1" i="1" dirty="0" err="1"/>
              <a:t>освіти</a:t>
            </a:r>
            <a:r>
              <a:rPr lang="ru-RU" sz="2100" b="1" i="1" dirty="0"/>
              <a:t> у 2019/2020 </a:t>
            </a:r>
            <a:r>
              <a:rPr lang="ru-RU" sz="2100" b="1" i="1" dirty="0" err="1"/>
              <a:t>навчальному</a:t>
            </a:r>
            <a:r>
              <a:rPr lang="ru-RU" sz="2100" b="1" i="1" dirty="0"/>
              <a:t> </a:t>
            </a:r>
            <a:r>
              <a:rPr lang="ru-RU" sz="2100" b="1" i="1" dirty="0" err="1" smtClean="0"/>
              <a:t>році</a:t>
            </a:r>
            <a:r>
              <a:rPr lang="ru-RU" sz="2100" b="1" i="1" dirty="0" smtClean="0"/>
              <a:t>»</a:t>
            </a:r>
            <a:r>
              <a:rPr lang="ru-RU" sz="2100" b="1" dirty="0" smtClean="0"/>
              <a:t>.</a:t>
            </a:r>
          </a:p>
          <a:p>
            <a:pPr marL="0" indent="0">
              <a:buNone/>
            </a:pPr>
            <a:endParaRPr lang="ru-RU" sz="2100" b="1" dirty="0"/>
          </a:p>
          <a:p>
            <a:pPr lvl="0"/>
            <a:r>
              <a:rPr lang="uk-UA" sz="2100" b="1" dirty="0"/>
              <a:t>Лист МОН України від 18.05.2018 </a:t>
            </a:r>
            <a:r>
              <a:rPr lang="uk-UA" sz="2100" b="1" dirty="0" smtClean="0"/>
              <a:t>№</a:t>
            </a:r>
            <a:r>
              <a:rPr lang="uk-UA" sz="2100" b="1" dirty="0"/>
              <a:t>1/9-322 </a:t>
            </a:r>
            <a:r>
              <a:rPr lang="uk-UA" sz="2100" b="1" dirty="0" smtClean="0"/>
              <a:t>"</a:t>
            </a:r>
            <a:r>
              <a:rPr lang="uk-UA" sz="2100" b="1" i="1" dirty="0"/>
              <a:t>Роз’яснення щодо порядку поділу класів на групи при вивченні окремих предметів у ЗНЗ в умовах повної або часткової інтеграції різних освітніх </a:t>
            </a:r>
            <a:r>
              <a:rPr lang="uk-UA" sz="2100" b="1" i="1" dirty="0" smtClean="0"/>
              <a:t>галузей</a:t>
            </a:r>
            <a:r>
              <a:rPr lang="uk-UA" sz="2100" b="1" dirty="0" smtClean="0"/>
              <a:t>».</a:t>
            </a:r>
          </a:p>
          <a:p>
            <a:pPr marL="0" lvl="0" indent="0">
              <a:buNone/>
            </a:pPr>
            <a:endParaRPr lang="uk-UA" sz="2100" b="1" dirty="0" smtClean="0"/>
          </a:p>
          <a:p>
            <a:pPr lvl="0"/>
            <a:r>
              <a:rPr lang="uk-UA" sz="2100" b="1" dirty="0"/>
              <a:t>Л</a:t>
            </a:r>
            <a:r>
              <a:rPr lang="uk-UA" sz="2100" b="1" dirty="0" smtClean="0"/>
              <a:t>истом </a:t>
            </a:r>
            <a:r>
              <a:rPr lang="uk-UA" sz="2100" b="1" dirty="0"/>
              <a:t>МОН України від </a:t>
            </a:r>
            <a:r>
              <a:rPr lang="uk-UA" sz="2100" b="1" dirty="0" smtClean="0"/>
              <a:t>29.10.2007 </a:t>
            </a:r>
            <a:r>
              <a:rPr lang="uk-UA" sz="2100" b="1" dirty="0"/>
              <a:t>№1/9-651 «</a:t>
            </a:r>
            <a:r>
              <a:rPr lang="uk-UA" sz="2100" b="1" i="1" dirty="0"/>
              <a:t>Про обсяг і характер домашніх завдань учнів ЗНЗ</a:t>
            </a:r>
            <a:r>
              <a:rPr lang="uk-UA" sz="2100" b="1" dirty="0"/>
              <a:t>».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xmlns="" val="3271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 вимоги  до  ведення класного  журналу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8800" b="1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uk-UA" sz="8800" b="1" dirty="0" smtClean="0">
                <a:cs typeface="Times New Roman" pitchFamily="18" charset="0"/>
              </a:rPr>
              <a:t>изначаються </a:t>
            </a:r>
            <a:r>
              <a:rPr lang="uk-UA" sz="8800" b="1" dirty="0" smtClean="0">
                <a:solidFill>
                  <a:srgbClr val="C00000"/>
                </a:solidFill>
                <a:cs typeface="Times New Roman" pitchFamily="18" charset="0"/>
              </a:rPr>
              <a:t>Інструкціями</a:t>
            </a:r>
            <a:r>
              <a:rPr lang="uk-UA" sz="8800" b="1" dirty="0" smtClean="0">
                <a:cs typeface="Times New Roman" pitchFamily="18" charset="0"/>
              </a:rPr>
              <a:t> щодо </a:t>
            </a:r>
            <a:r>
              <a:rPr lang="uk-UA" sz="8800" b="1" dirty="0">
                <a:cs typeface="Times New Roman" pitchFamily="18" charset="0"/>
              </a:rPr>
              <a:t>заповнення </a:t>
            </a:r>
            <a:r>
              <a:rPr lang="uk-UA" sz="8800" b="1" dirty="0" smtClean="0">
                <a:cs typeface="Times New Roman" pitchFamily="18" charset="0"/>
              </a:rPr>
              <a:t>(з ведення) Класного журналу;</a:t>
            </a:r>
            <a:r>
              <a:rPr lang="uk-UA" sz="8800" b="1" dirty="0">
                <a:cs typeface="Times New Roman" pitchFamily="18" charset="0"/>
              </a:rPr>
              <a:t> </a:t>
            </a:r>
            <a:endParaRPr lang="ru-RU" sz="8800" b="1" dirty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uk-UA" sz="8800" b="1" dirty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8800" b="1" dirty="0" smtClean="0">
                <a:cs typeface="Times New Roman" pitchFamily="18" charset="0"/>
              </a:rPr>
              <a:t>- позначення </a:t>
            </a:r>
            <a:r>
              <a:rPr lang="uk-UA" sz="8800" b="1" dirty="0">
                <a:cs typeface="Times New Roman" pitchFamily="18" charset="0"/>
              </a:rPr>
              <a:t>класу на титульній сторінці журналу здійснюється </a:t>
            </a:r>
            <a:r>
              <a:rPr lang="uk-UA" sz="8800" b="1" dirty="0">
                <a:solidFill>
                  <a:srgbClr val="C00000"/>
                </a:solidFill>
                <a:cs typeface="Times New Roman" pitchFamily="18" charset="0"/>
              </a:rPr>
              <a:t>арабськими цифрами </a:t>
            </a:r>
            <a:r>
              <a:rPr lang="uk-UA" sz="8800" b="1" dirty="0" smtClean="0">
                <a:cs typeface="Times New Roman" pitchFamily="18" charset="0"/>
              </a:rPr>
              <a:t>і відповідними </a:t>
            </a:r>
            <a:r>
              <a:rPr lang="uk-UA" sz="8800" b="1" dirty="0" smtClean="0">
                <a:solidFill>
                  <a:srgbClr val="C00000"/>
                </a:solidFill>
                <a:cs typeface="Times New Roman" pitchFamily="18" charset="0"/>
              </a:rPr>
              <a:t>прописними літерами </a:t>
            </a:r>
            <a:r>
              <a:rPr lang="uk-UA" sz="8800" b="1" dirty="0">
                <a:cs typeface="Times New Roman" pitchFamily="18" charset="0"/>
              </a:rPr>
              <a:t>українського </a:t>
            </a:r>
            <a:r>
              <a:rPr lang="uk-UA" sz="8800" b="1" dirty="0" smtClean="0">
                <a:cs typeface="Times New Roman" pitchFamily="18" charset="0"/>
              </a:rPr>
              <a:t>алфавіту</a:t>
            </a:r>
            <a:r>
              <a:rPr lang="uk-UA" sz="8800" b="1" dirty="0">
                <a:cs typeface="Times New Roman" pitchFamily="18" charset="0"/>
              </a:rPr>
              <a:t> </a:t>
            </a:r>
            <a:r>
              <a:rPr lang="uk-UA" sz="8800" b="1" dirty="0" smtClean="0">
                <a:cs typeface="Times New Roman" pitchFamily="18" charset="0"/>
              </a:rPr>
              <a:t>(без </a:t>
            </a:r>
            <a:r>
              <a:rPr lang="uk-UA" sz="8800" b="1" dirty="0">
                <a:cs typeface="Times New Roman" pitchFamily="18" charset="0"/>
              </a:rPr>
              <a:t>лапок</a:t>
            </a:r>
            <a:r>
              <a:rPr lang="uk-UA" sz="8800" b="1" dirty="0" smtClean="0">
                <a:cs typeface="Times New Roman" pitchFamily="18" charset="0"/>
              </a:rPr>
              <a:t>), а назва школи записується </a:t>
            </a:r>
            <a:r>
              <a:rPr lang="uk-UA" sz="8800" b="1" dirty="0" smtClean="0">
                <a:solidFill>
                  <a:srgbClr val="C00000"/>
                </a:solidFill>
                <a:cs typeface="Times New Roman" pitchFamily="18" charset="0"/>
              </a:rPr>
              <a:t>повністю</a:t>
            </a:r>
            <a:r>
              <a:rPr lang="uk-UA" sz="8800" b="1" dirty="0" smtClean="0">
                <a:cs typeface="Times New Roman" pitchFamily="18" charset="0"/>
              </a:rPr>
              <a:t> (без скорочень);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uk-UA" sz="8800" b="1" dirty="0" smtClean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8800" b="1" dirty="0" smtClean="0">
                <a:cs typeface="Times New Roman" pitchFamily="18" charset="0"/>
              </a:rPr>
              <a:t>- розподіл кількості сторінок для навчальних предметів та курсів за вибором відповідно до навчального плану закладу загальної середньої освіти, з урахуванням поділу класів на групи, здійснює </a:t>
            </a:r>
            <a:r>
              <a:rPr lang="uk-UA" sz="8800" b="1" dirty="0" smtClean="0">
                <a:solidFill>
                  <a:srgbClr val="C00000"/>
                </a:solidFill>
                <a:cs typeface="Times New Roman" pitchFamily="18" charset="0"/>
              </a:rPr>
              <a:t>заступник директора з навчально-виховної роботи</a:t>
            </a:r>
            <a:r>
              <a:rPr lang="uk-UA" sz="8800" b="1" dirty="0" smtClean="0">
                <a:cs typeface="Times New Roman" pitchFamily="18" charset="0"/>
              </a:rPr>
              <a:t>;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uk-UA" sz="8800" b="1" dirty="0" smtClean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8800" b="1" dirty="0" smtClean="0">
                <a:cs typeface="Times New Roman" pitchFamily="18" charset="0"/>
              </a:rPr>
              <a:t>- </a:t>
            </a:r>
            <a:r>
              <a:rPr lang="uk-UA" sz="8800" b="1" dirty="0">
                <a:cs typeface="Times New Roman" pitchFamily="18" charset="0"/>
              </a:rPr>
              <a:t>о</a:t>
            </a:r>
            <a:r>
              <a:rPr lang="uk-UA" sz="8800" b="1" dirty="0" smtClean="0">
                <a:cs typeface="Times New Roman" pitchFamily="18" charset="0"/>
              </a:rPr>
              <a:t>собисту відповідальність за своєчасність, стан та достовірність записів у класному журналі несуть </a:t>
            </a:r>
            <a:r>
              <a:rPr lang="uk-UA" sz="8800" b="1" dirty="0" smtClean="0">
                <a:solidFill>
                  <a:srgbClr val="C00000"/>
                </a:solidFill>
                <a:cs typeface="Times New Roman" pitchFamily="18" charset="0"/>
              </a:rPr>
              <a:t>класний керівник та вчителі</a:t>
            </a:r>
            <a:r>
              <a:rPr lang="uk-UA" sz="8800" b="1" dirty="0" smtClean="0">
                <a:cs typeface="Times New Roman" pitchFamily="18" charset="0"/>
              </a:rPr>
              <a:t>, які здійснюють його ведення;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8000" dirty="0"/>
              <a:t> </a:t>
            </a:r>
            <a:endParaRPr lang="ru-RU" sz="8000" dirty="0"/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5136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98240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endParaRPr lang="uk-UA" sz="2000" b="1" dirty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2200" b="1" dirty="0" smtClean="0">
                <a:cs typeface="Times New Roman" pitchFamily="18" charset="0"/>
              </a:rPr>
              <a:t>- </a:t>
            </a:r>
            <a:r>
              <a:rPr lang="uk-UA" sz="2500" b="1" dirty="0" smtClean="0">
                <a:cs typeface="Times New Roman" pitchFamily="18" charset="0"/>
              </a:rPr>
              <a:t>усі </a:t>
            </a:r>
            <a:r>
              <a:rPr lang="uk-UA" sz="2500" b="1" dirty="0">
                <a:cs typeface="Times New Roman" pitchFamily="18" charset="0"/>
              </a:rPr>
              <a:t>записи в журналі ведуться </a:t>
            </a:r>
            <a:r>
              <a:rPr lang="uk-UA" sz="2500" b="1" dirty="0">
                <a:solidFill>
                  <a:srgbClr val="C00000"/>
                </a:solidFill>
                <a:cs typeface="Times New Roman" pitchFamily="18" charset="0"/>
              </a:rPr>
              <a:t>державною</a:t>
            </a:r>
            <a:r>
              <a:rPr lang="uk-UA" sz="2500" b="1" dirty="0">
                <a:cs typeface="Times New Roman" pitchFamily="18" charset="0"/>
              </a:rPr>
              <a:t> мовою. </a:t>
            </a:r>
            <a:r>
              <a:rPr lang="uk-UA" sz="2500" b="1" dirty="0" smtClean="0">
                <a:cs typeface="Times New Roman" pitchFamily="18" charset="0"/>
              </a:rPr>
              <a:t>З </a:t>
            </a:r>
            <a:r>
              <a:rPr lang="uk-UA" sz="2500" b="1" dirty="0">
                <a:cs typeface="Times New Roman" pitchFamily="18" charset="0"/>
              </a:rPr>
              <a:t>іноземних мов допускається запис  змісту уроків (екскурсій, проектів тощо) і частково домашнього завдання </a:t>
            </a:r>
            <a:r>
              <a:rPr lang="uk-UA" sz="2500" b="1" dirty="0" smtClean="0">
                <a:cs typeface="Times New Roman" pitchFamily="18" charset="0"/>
              </a:rPr>
              <a:t>мовою </a:t>
            </a:r>
            <a:r>
              <a:rPr lang="uk-UA" sz="2500" b="1" dirty="0">
                <a:cs typeface="Times New Roman" pitchFamily="18" charset="0"/>
              </a:rPr>
              <a:t>вивчення предмета; </a:t>
            </a:r>
            <a:endParaRPr lang="uk-UA" sz="2500" b="1" dirty="0" smtClean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uk-UA" sz="2500" b="1" dirty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2500" b="1" dirty="0" smtClean="0">
                <a:cs typeface="Times New Roman" pitchFamily="18" charset="0"/>
              </a:rPr>
              <a:t>- </a:t>
            </a:r>
            <a:r>
              <a:rPr lang="uk-UA" sz="2500" b="1" dirty="0">
                <a:cs typeface="Times New Roman" pitchFamily="18" charset="0"/>
              </a:rPr>
              <a:t>записи на всіх сторінках журналу упродовж навчального року ведуться </a:t>
            </a:r>
            <a:r>
              <a:rPr lang="uk-UA" sz="2500" b="1" dirty="0">
                <a:solidFill>
                  <a:srgbClr val="C00000"/>
                </a:solidFill>
                <a:cs typeface="Times New Roman" pitchFamily="18" charset="0"/>
              </a:rPr>
              <a:t>чорнилом (пастою) одного</a:t>
            </a:r>
            <a:r>
              <a:rPr lang="uk-UA" sz="2500" b="1" dirty="0">
                <a:cs typeface="Times New Roman" pitchFamily="18" charset="0"/>
              </a:rPr>
              <a:t> (чорного або синього) кольору </a:t>
            </a:r>
            <a:r>
              <a:rPr lang="uk-UA" sz="2500" b="1" dirty="0" smtClean="0">
                <a:cs typeface="Times New Roman" pitchFamily="18" charset="0"/>
              </a:rPr>
              <a:t>чітко, </a:t>
            </a:r>
            <a:r>
              <a:rPr lang="uk-UA" sz="2500" b="1" dirty="0" err="1" smtClean="0">
                <a:cs typeface="Times New Roman" pitchFamily="18" charset="0"/>
              </a:rPr>
              <a:t>розбірливо</a:t>
            </a:r>
            <a:r>
              <a:rPr lang="uk-UA" sz="2500" b="1" dirty="0" smtClean="0">
                <a:cs typeface="Times New Roman" pitchFamily="18" charset="0"/>
              </a:rPr>
              <a:t> </a:t>
            </a:r>
            <a:r>
              <a:rPr lang="uk-UA" sz="2500" b="1" dirty="0">
                <a:cs typeface="Times New Roman" pitchFamily="18" charset="0"/>
              </a:rPr>
              <a:t>й охайно;</a:t>
            </a:r>
            <a:endParaRPr lang="ru-RU" sz="2500" b="1" dirty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2500" b="1" dirty="0">
                <a:cs typeface="Times New Roman" pitchFamily="18" charset="0"/>
              </a:rPr>
              <a:t> </a:t>
            </a:r>
            <a:endParaRPr lang="ru-RU" sz="2500" b="1" dirty="0"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uk-UA" sz="2500" b="1" dirty="0" smtClean="0">
                <a:cs typeface="Times New Roman" pitchFamily="18" charset="0"/>
              </a:rPr>
              <a:t>- на сторінках журналу не допускаються будь-які виправлення </a:t>
            </a:r>
            <a:r>
              <a:rPr lang="uk-UA" sz="2500" b="1" dirty="0">
                <a:cs typeface="Times New Roman" pitchFamily="18" charset="0"/>
              </a:rPr>
              <a:t>з використанням гумки чи </a:t>
            </a:r>
            <a:r>
              <a:rPr lang="uk-UA" sz="2500" b="1" dirty="0" smtClean="0">
                <a:cs typeface="Times New Roman" pitchFamily="18" charset="0"/>
              </a:rPr>
              <a:t>коректора. </a:t>
            </a:r>
            <a:r>
              <a:rPr lang="uk-UA" sz="2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Помилковий або неправильний запис </a:t>
            </a:r>
            <a:r>
              <a:rPr lang="uk-UA" sz="25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акуратно закреслюється </a:t>
            </a:r>
            <a:r>
              <a:rPr lang="uk-UA" sz="2500" b="1" dirty="0">
                <a:latin typeface="Calibri" panose="020F0502020204030204" pitchFamily="34" charset="0"/>
                <a:cs typeface="Times New Roman" pitchFamily="18" charset="0"/>
              </a:rPr>
              <a:t>(однією прямою лінією, якщо це слово, і похилою з правого верхнього кута до </a:t>
            </a:r>
            <a:r>
              <a:rPr lang="uk-UA" sz="2500" b="1" dirty="0" smtClean="0">
                <a:latin typeface="Calibri" panose="020F0502020204030204" pitchFamily="34" charset="0"/>
                <a:cs typeface="Times New Roman" pitchFamily="18" charset="0"/>
              </a:rPr>
              <a:t>нижнього </a:t>
            </a:r>
            <a:r>
              <a:rPr lang="uk-UA" sz="2500" b="1" dirty="0">
                <a:latin typeface="Calibri" panose="020F0502020204030204" pitchFamily="34" charset="0"/>
                <a:cs typeface="Times New Roman" pitchFamily="18" charset="0"/>
              </a:rPr>
              <a:t>лівого у клітинці з балами</a:t>
            </a:r>
            <a:r>
              <a:rPr lang="uk-UA" sz="2500" b="1" dirty="0" smtClean="0">
                <a:latin typeface="Calibri" panose="020F0502020204030204" pitchFamily="34" charset="0"/>
                <a:cs typeface="Times New Roman" pitchFamily="18" charset="0"/>
              </a:rPr>
              <a:t>), а </a:t>
            </a:r>
            <a:r>
              <a:rPr lang="uk-UA" sz="2500" b="1" dirty="0">
                <a:latin typeface="Calibri" panose="020F0502020204030204" pitchFamily="34" charset="0"/>
                <a:cs typeface="Times New Roman" pitchFamily="18" charset="0"/>
              </a:rPr>
              <a:t>поряд </a:t>
            </a:r>
            <a:r>
              <a:rPr lang="uk-UA" sz="2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робиться правильний</a:t>
            </a:r>
            <a:r>
              <a:rPr lang="uk-UA" sz="2500" b="1" dirty="0" smtClean="0">
                <a:latin typeface="Calibri" panose="020F0502020204030204" pitchFamily="34" charset="0"/>
                <a:cs typeface="Times New Roman" pitchFamily="18" charset="0"/>
              </a:rPr>
              <a:t>, який </a:t>
            </a:r>
            <a:r>
              <a:rPr lang="uk-UA" sz="25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засвідчується </a:t>
            </a:r>
            <a:r>
              <a:rPr lang="uk-UA" sz="25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підписом керівника </a:t>
            </a:r>
            <a:r>
              <a:rPr lang="uk-UA" sz="2500" b="1" dirty="0" smtClean="0">
                <a:latin typeface="Calibri" panose="020F0502020204030204" pitchFamily="34" charset="0"/>
                <a:cs typeface="Times New Roman" pitchFamily="18" charset="0"/>
              </a:rPr>
              <a:t>загального закладу середньої освіти </a:t>
            </a:r>
            <a:r>
              <a:rPr lang="uk-UA" sz="2500" b="1" dirty="0">
                <a:latin typeface="Calibri" panose="020F0502020204030204" pitchFamily="34" charset="0"/>
                <a:cs typeface="Times New Roman" pitchFamily="18" charset="0"/>
              </a:rPr>
              <a:t>і</a:t>
            </a:r>
            <a:r>
              <a:rPr lang="uk-UA" sz="25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скріплюється печаткою </a:t>
            </a:r>
            <a:r>
              <a:rPr lang="uk-UA" sz="2500" b="1" dirty="0" smtClean="0">
                <a:latin typeface="Calibri" panose="020F0502020204030204" pitchFamily="34" charset="0"/>
                <a:cs typeface="Times New Roman" pitchFamily="18" charset="0"/>
              </a:rPr>
              <a:t>закладу </a:t>
            </a:r>
            <a:r>
              <a:rPr lang="uk-UA" sz="2500" b="1" dirty="0">
                <a:latin typeface="Calibri" panose="020F0502020204030204" pitchFamily="34" charset="0"/>
                <a:cs typeface="Times New Roman" pitchFamily="18" charset="0"/>
              </a:rPr>
              <a:t>(за наявності) </a:t>
            </a:r>
            <a:r>
              <a:rPr lang="uk-UA" sz="25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внизу сторінки журналу</a:t>
            </a:r>
            <a:r>
              <a:rPr lang="uk-UA" sz="2500" b="1" dirty="0">
                <a:latin typeface="Calibri" panose="020F0502020204030204" pitchFamily="34" charset="0"/>
                <a:cs typeface="Times New Roman" pitchFamily="18" charset="0"/>
              </a:rPr>
              <a:t>. </a:t>
            </a:r>
            <a:endParaRPr lang="ru-RU" sz="25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 вимоги  до  ведення класного  журналу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0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Arial" charset="0"/>
              </a:rPr>
              <a:t/>
            </a:r>
            <a:br>
              <a:rPr lang="uk-UA" sz="2400" b="1" dirty="0" smtClean="0">
                <a:latin typeface="Arial" charset="0"/>
              </a:rPr>
            </a:br>
            <a:r>
              <a:rPr lang="uk-UA" sz="2400" b="1" dirty="0">
                <a:latin typeface="Arial" charset="0"/>
              </a:rPr>
              <a:t/>
            </a:r>
            <a:br>
              <a:rPr lang="uk-UA" sz="2400" b="1" dirty="0">
                <a:latin typeface="Arial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charset="0"/>
              </a:rPr>
              <a:t>Адміністрації закладу п</a:t>
            </a:r>
            <a:r>
              <a:rPr lang="en-US" sz="2400" b="1" dirty="0" err="1" smtClean="0">
                <a:solidFill>
                  <a:srgbClr val="002060"/>
                </a:solidFill>
                <a:latin typeface="Arial" charset="0"/>
              </a:rPr>
              <a:t>ри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р</a:t>
            </a:r>
            <a:r>
              <a:rPr lang="uk-UA" sz="2400" b="1" dirty="0" err="1">
                <a:solidFill>
                  <a:srgbClr val="002060"/>
                </a:solidFill>
                <a:latin typeface="Arial" charset="0"/>
              </a:rPr>
              <a:t>озподілі</a:t>
            </a:r>
            <a:r>
              <a:rPr lang="uk-UA" sz="2400" b="1" dirty="0">
                <a:solidFill>
                  <a:srgbClr val="002060"/>
                </a:solidFill>
                <a:latin typeface="Arial" charset="0"/>
              </a:rPr>
              <a:t> сторінок класного журналу для поточного обліку успішності </a:t>
            </a:r>
            <a:r>
              <a:rPr lang="uk-UA" sz="2400" b="1" dirty="0" smtClean="0">
                <a:solidFill>
                  <a:srgbClr val="002060"/>
                </a:solidFill>
                <a:latin typeface="Arial" charset="0"/>
              </a:rPr>
              <a:t>за </a:t>
            </a:r>
            <a:r>
              <a:rPr lang="uk-UA" sz="2400" b="1" dirty="0">
                <a:solidFill>
                  <a:srgbClr val="002060"/>
                </a:solidFill>
                <a:latin typeface="Arial" charset="0"/>
              </a:rPr>
              <a:t>предметами слід керуватися примірними нормами:</a:t>
            </a:r>
            <a:br>
              <a:rPr lang="uk-UA" sz="2400" b="1" dirty="0">
                <a:solidFill>
                  <a:srgbClr val="002060"/>
                </a:solidFill>
                <a:latin typeface="Arial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1463000"/>
          <a:ext cx="784887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959"/>
                <a:gridCol w="3873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          Навантаження</a:t>
                      </a:r>
                    </a:p>
                    <a:p>
                      <a:pPr algn="ctr"/>
                      <a:r>
                        <a:rPr lang="uk-UA" sz="2400" baseline="0" dirty="0" smtClean="0"/>
                        <a:t> (к</a:t>
                      </a:r>
                      <a:r>
                        <a:rPr lang="uk-UA" sz="2400" dirty="0" smtClean="0"/>
                        <a:t>ількість годин на тиждень)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    Сторінки журналу</a:t>
                      </a:r>
                    </a:p>
                    <a:p>
                      <a:pPr algn="ctr"/>
                      <a:r>
                        <a:rPr lang="uk-UA" sz="2400" dirty="0" smtClean="0"/>
                        <a:t>           (розворот)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0,5 години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1 година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1,5 години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2 години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2,5 години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3 години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3,5 години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</a:tr>
              <a:tr h="147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4 години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12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309320"/>
            <a:ext cx="8363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З української мови рекомендується додавати зайву сторінку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7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«КЛАСНИЙ   ЖУРНАЛ»</a:t>
            </a:r>
          </a:p>
          <a:p>
            <a:r>
              <a:rPr lang="uk-UA" sz="2400" b="1" dirty="0">
                <a:cs typeface="Times New Roman" pitchFamily="18" charset="0"/>
              </a:rPr>
              <a:t>Запис переліку навчальних предметів інваріантної та варіативної складових відповідно до навчального плану здійснюється на 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третій</a:t>
            </a:r>
            <a:r>
              <a:rPr lang="uk-UA" sz="2400" b="1" dirty="0">
                <a:cs typeface="Times New Roman" pitchFamily="18" charset="0"/>
              </a:rPr>
              <a:t> сторінці журналу. </a:t>
            </a:r>
            <a:endParaRPr lang="uk-UA" sz="2400" b="1" dirty="0" smtClean="0">
              <a:cs typeface="Times New Roman" pitchFamily="18" charset="0"/>
            </a:endParaRPr>
          </a:p>
          <a:p>
            <a:r>
              <a:rPr lang="uk-UA" sz="2400" b="1" dirty="0" smtClean="0">
                <a:cs typeface="Times New Roman" pitchFamily="18" charset="0"/>
              </a:rPr>
              <a:t>У </a:t>
            </a:r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п’ятому</a:t>
            </a:r>
            <a:r>
              <a:rPr lang="uk-UA" sz="2400" b="1" dirty="0" smtClean="0">
                <a:cs typeface="Times New Roman" pitchFamily="18" charset="0"/>
              </a:rPr>
              <a:t> та </a:t>
            </a:r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шостому</a:t>
            </a:r>
            <a:r>
              <a:rPr lang="uk-UA" sz="2400" b="1" dirty="0" smtClean="0">
                <a:cs typeface="Times New Roman" pitchFamily="18" charset="0"/>
              </a:rPr>
              <a:t> рядках  в дужках слід написати назву іноземних мов, які вивчаються.</a:t>
            </a:r>
          </a:p>
          <a:p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Сьомий</a:t>
            </a:r>
            <a:r>
              <a:rPr lang="uk-UA" sz="2400" b="1" dirty="0" smtClean="0">
                <a:cs typeface="Times New Roman" pitchFamily="18" charset="0"/>
              </a:rPr>
              <a:t> рядок у журналі 5-го класу має бути доповнений записом у дужках «</a:t>
            </a:r>
            <a:r>
              <a:rPr lang="uk-UA" sz="2400" b="1" i="1" dirty="0" smtClean="0">
                <a:cs typeface="Times New Roman" pitchFamily="18" charset="0"/>
              </a:rPr>
              <a:t>Вступ до історії</a:t>
            </a:r>
            <a:r>
              <a:rPr lang="uk-UA" sz="2400" b="1" dirty="0" smtClean="0">
                <a:cs typeface="Times New Roman" pitchFamily="18" charset="0"/>
              </a:rPr>
              <a:t>».</a:t>
            </a:r>
          </a:p>
          <a:p>
            <a:r>
              <a:rPr lang="uk-UA" sz="2400" b="1" dirty="0" smtClean="0">
                <a:cs typeface="Times New Roman" pitchFamily="18" charset="0"/>
              </a:rPr>
              <a:t>Для 6-го класу у рядку </a:t>
            </a:r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вісім </a:t>
            </a:r>
            <a:r>
              <a:rPr lang="uk-UA" sz="2400" b="1" dirty="0" smtClean="0">
                <a:cs typeface="Times New Roman" pitchFamily="18" charset="0"/>
              </a:rPr>
              <a:t>після слів «</a:t>
            </a:r>
            <a:r>
              <a:rPr lang="uk-UA" sz="2400" b="1" i="1" dirty="0" smtClean="0">
                <a:cs typeface="Times New Roman" pitchFamily="18" charset="0"/>
              </a:rPr>
              <a:t>Всесвітня історія</a:t>
            </a:r>
            <a:r>
              <a:rPr lang="uk-UA" sz="2400" b="1" dirty="0" smtClean="0">
                <a:cs typeface="Times New Roman" pitchFamily="18" charset="0"/>
              </a:rPr>
              <a:t>» робиться допис </a:t>
            </a:r>
            <a:r>
              <a:rPr lang="uk-UA" sz="2400" b="1" i="1" dirty="0" smtClean="0">
                <a:cs typeface="Times New Roman" pitchFamily="18" charset="0"/>
              </a:rPr>
              <a:t>«Історія </a:t>
            </a:r>
            <a:r>
              <a:rPr lang="uk-UA" sz="2400" b="1" i="1" dirty="0">
                <a:cs typeface="Times New Roman" pitchFamily="18" charset="0"/>
              </a:rPr>
              <a:t>У</a:t>
            </a:r>
            <a:r>
              <a:rPr lang="uk-UA" sz="2400" b="1" i="1" dirty="0" smtClean="0">
                <a:cs typeface="Times New Roman" pitchFamily="18" charset="0"/>
              </a:rPr>
              <a:t>країни».</a:t>
            </a:r>
            <a:r>
              <a:rPr lang="uk-UA" sz="2400" b="1" dirty="0"/>
              <a:t> </a:t>
            </a:r>
            <a:endParaRPr lang="uk-UA" sz="2400" b="1" i="1" dirty="0" smtClean="0">
              <a:cs typeface="Times New Roman" pitchFamily="18" charset="0"/>
            </a:endParaRPr>
          </a:p>
          <a:p>
            <a:r>
              <a:rPr lang="uk-UA" sz="2400" b="1" dirty="0" smtClean="0">
                <a:cs typeface="Times New Roman" pitchFamily="18" charset="0"/>
              </a:rPr>
              <a:t>У рядках, відведених для варіативної складової записуються  назви </a:t>
            </a:r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курсів за вибором</a:t>
            </a:r>
            <a:r>
              <a:rPr lang="uk-UA" sz="2400" b="1" dirty="0" smtClean="0">
                <a:cs typeface="Times New Roman" pitchFamily="18" charset="0"/>
              </a:rPr>
              <a:t>.</a:t>
            </a:r>
          </a:p>
          <a:p>
            <a:r>
              <a:rPr lang="uk-UA" sz="2400" b="1" dirty="0">
                <a:latin typeface="Calibri" panose="020F0502020204030204" pitchFamily="34" charset="0"/>
                <a:cs typeface="Times New Roman" pitchFamily="18" charset="0"/>
              </a:rPr>
              <a:t>Якщо для вивчення окремих навчальних предметів клас ділиться на групи, то для кожної з них у журналі </a:t>
            </a:r>
            <a:r>
              <a:rPr lang="uk-UA" sz="2400" b="1" dirty="0" smtClean="0">
                <a:latin typeface="Calibri" panose="020F0502020204030204" pitchFamily="34" charset="0"/>
                <a:cs typeface="Times New Roman" pitchFamily="18" charset="0"/>
              </a:rPr>
              <a:t>відводяться </a:t>
            </a:r>
            <a:r>
              <a:rPr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окремі сторінки</a:t>
            </a:r>
            <a:r>
              <a:rPr lang="uk-UA" sz="2400" b="1" dirty="0">
                <a:latin typeface="Calibri" panose="020F0502020204030204" pitchFamily="34" charset="0"/>
                <a:cs typeface="Times New Roman" pitchFamily="18" charset="0"/>
              </a:rPr>
              <a:t>. </a:t>
            </a:r>
            <a:endParaRPr lang="ru-RU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uk-UA" sz="2400" b="1" dirty="0" smtClean="0">
              <a:cs typeface="Times New Roman" pitchFamily="18" charset="0"/>
            </a:endParaRPr>
          </a:p>
          <a:p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Розділи  класного  журналу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7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  учнів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Autofit/>
          </a:bodyPr>
          <a:lstStyle/>
          <a:p>
            <a:r>
              <a:rPr lang="uk-UA" sz="2000" b="1" dirty="0"/>
              <a:t>Список учнів (прізвище та ім'я </a:t>
            </a:r>
            <a:r>
              <a:rPr lang="uk-UA" sz="2000" b="1" dirty="0">
                <a:solidFill>
                  <a:srgbClr val="C00000"/>
                </a:solidFill>
              </a:rPr>
              <a:t>повністю</a:t>
            </a:r>
            <a:r>
              <a:rPr lang="uk-UA" sz="2000" b="1" dirty="0"/>
              <a:t>) відповідно до </a:t>
            </a:r>
            <a:r>
              <a:rPr lang="uk-UA" sz="2000" b="1" dirty="0" err="1" smtClean="0">
                <a:solidFill>
                  <a:srgbClr val="C00000"/>
                </a:solidFill>
              </a:rPr>
              <a:t>свідотцтв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про народження</a:t>
            </a:r>
            <a:r>
              <a:rPr lang="uk-UA" sz="2000" b="1" dirty="0"/>
              <a:t> у всіх розділах і на предметних сторінках на початок навчального року записується класним керівником у чіткій відповідності до </a:t>
            </a:r>
            <a:r>
              <a:rPr lang="uk-UA" sz="2000" b="1" dirty="0" smtClean="0"/>
              <a:t>алфавіту. </a:t>
            </a:r>
            <a:r>
              <a:rPr lang="uk-UA" sz="2000" b="1" dirty="0"/>
              <a:t>За умови однаковості прізвища та імені запис проводиться по батькові. Кожен учень, який навчається за індивідуальною формою навчання </a:t>
            </a:r>
            <a:r>
              <a:rPr lang="uk-UA" sz="2000" b="1" dirty="0">
                <a:solidFill>
                  <a:srgbClr val="C00000"/>
                </a:solidFill>
              </a:rPr>
              <a:t>заноситься в списки </a:t>
            </a:r>
            <a:r>
              <a:rPr lang="uk-UA" sz="2000" b="1" dirty="0"/>
              <a:t>учнів класу, до якого він зарахований.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r>
              <a:rPr lang="uk-UA" sz="2000" b="1" dirty="0" smtClean="0"/>
              <a:t>Учень, який прибув </a:t>
            </a:r>
            <a:r>
              <a:rPr lang="uk-UA" sz="2000" b="1" dirty="0"/>
              <a:t>у клас упродовж на­вчального року, </a:t>
            </a:r>
            <a:r>
              <a:rPr lang="uk-UA" sz="2000" b="1" dirty="0" smtClean="0"/>
              <a:t>записується  </a:t>
            </a:r>
            <a:r>
              <a:rPr lang="uk-UA" sz="2000" b="1" dirty="0" smtClean="0">
                <a:solidFill>
                  <a:srgbClr val="C00000"/>
                </a:solidFill>
              </a:rPr>
              <a:t>в </a:t>
            </a:r>
            <a:r>
              <a:rPr lang="uk-UA" sz="2000" b="1" cap="small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кінці </a:t>
            </a:r>
            <a:r>
              <a:rPr lang="uk-UA" sz="2000" b="1" dirty="0"/>
              <a:t>списку  на поточній  сторінці, а на подальших сторінках класного журналу в алфавітному  порядку</a:t>
            </a:r>
            <a:r>
              <a:rPr lang="uk-UA" sz="2000" b="1" dirty="0" smtClean="0"/>
              <a:t>.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uk-UA" sz="2000" b="1" dirty="0" smtClean="0"/>
              <a:t>Якщо </a:t>
            </a:r>
            <a:r>
              <a:rPr lang="uk-UA" sz="2000" b="1" dirty="0"/>
              <a:t>учень вибув із класу, то навпроти його прізвища в списках обліку робиться за­пис «</a:t>
            </a:r>
            <a:r>
              <a:rPr lang="uk-UA" sz="2000" b="1" dirty="0">
                <a:solidFill>
                  <a:srgbClr val="C00000"/>
                </a:solidFill>
              </a:rPr>
              <a:t>вибув</a:t>
            </a:r>
            <a:r>
              <a:rPr lang="uk-UA" sz="2000" b="1" dirty="0"/>
              <a:t>» </a:t>
            </a:r>
            <a:r>
              <a:rPr lang="uk-UA" sz="2000" b="1" dirty="0" smtClean="0"/>
              <a:t>/«</a:t>
            </a:r>
            <a:r>
              <a:rPr lang="uk-UA" sz="2000" b="1" dirty="0">
                <a:solidFill>
                  <a:srgbClr val="C00000"/>
                </a:solidFill>
              </a:rPr>
              <a:t>вибула</a:t>
            </a:r>
            <a:r>
              <a:rPr lang="uk-UA" sz="2000" b="1" dirty="0"/>
              <a:t>»).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/>
              <a:t>На наступних сторінках учень у список не запису­ється. Якщо цей учень знову прибув у цей клас, то він записується </a:t>
            </a:r>
            <a:r>
              <a:rPr lang="uk-UA" sz="2000" b="1" dirty="0">
                <a:solidFill>
                  <a:srgbClr val="C00000"/>
                </a:solidFill>
              </a:rPr>
              <a:t>в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кінці </a:t>
            </a:r>
            <a:r>
              <a:rPr lang="uk-UA" sz="2000" b="1" dirty="0"/>
              <a:t>списку</a:t>
            </a:r>
            <a:r>
              <a:rPr lang="uk-UA" sz="2000" b="1" dirty="0" smtClean="0"/>
              <a:t>.</a:t>
            </a:r>
          </a:p>
          <a:p>
            <a:endParaRPr lang="ru-RU" sz="20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423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2779</Words>
  <Application>Microsoft Office PowerPoint</Application>
  <PresentationFormat>Экран (4:3)</PresentationFormat>
  <Paragraphs>296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Ведення класних журналів та єдині вимоги до усного і писемного мовлення  в закладах загальної середньої освіти</vt:lpstr>
      <vt:lpstr>Класний  журнал</vt:lpstr>
      <vt:lpstr>Нормативні документи, що регулюють роботу із шкільною документацією </vt:lpstr>
      <vt:lpstr>Нормативні документи, що регулюють освітній  процес  у  2019-2020  навчальному  році</vt:lpstr>
      <vt:lpstr>Загальні  вимоги  до  ведення класного  журналу</vt:lpstr>
      <vt:lpstr>Загальні  вимоги  до  ведення класного  журналу</vt:lpstr>
      <vt:lpstr>  Адміністрації закладу при розподілі сторінок класного журналу для поточного обліку успішності за предметами слід керуватися примірними нормами: </vt:lpstr>
      <vt:lpstr>Розділи  класного  журналу</vt:lpstr>
      <vt:lpstr>Списки  учнів</vt:lpstr>
      <vt:lpstr> Розділ «Облік  відвідування (пропуску занять)» </vt:lpstr>
      <vt:lpstr> Розділ «Облік  відвідування (пропуску занять)» </vt:lpstr>
      <vt:lpstr> Розділ «Облік  навчальних досягнень учнів» </vt:lpstr>
      <vt:lpstr> Розділ «Облік  навчальних досягнень учнів» </vt:lpstr>
      <vt:lpstr> Розділ «Облік  навчальних досягнень учнів» </vt:lpstr>
      <vt:lpstr> Розділ «Облік  навчальних досягнень учнів» </vt:lpstr>
      <vt:lpstr>Слайд 16</vt:lpstr>
      <vt:lpstr>Кількість  і  призначення  учнівських  зошитів</vt:lpstr>
      <vt:lpstr>Кількість  і  призначення  учнівських  зошитів</vt:lpstr>
      <vt:lpstr>Вимоги  до  ведення  зошитів</vt:lpstr>
      <vt:lpstr>Слайд 20</vt:lpstr>
      <vt:lpstr>Вимоги  до  ведення  зошитів</vt:lpstr>
      <vt:lpstr>Вимоги  до  ведення  зошитів</vt:lpstr>
      <vt:lpstr>Вимоги  до  перевірки  зошитів</vt:lpstr>
      <vt:lpstr>Порядок  перевірки  письмових робіт</vt:lpstr>
      <vt:lpstr> Розділ «Облік  навчальних досягнень учнів» </vt:lpstr>
      <vt:lpstr> Розділ «Облік  навчальних досягнень учнів» </vt:lpstr>
      <vt:lpstr>Коригування  семестрового  балу</vt:lpstr>
      <vt:lpstr> Розділ «Облік  навчальних досягнень учнів» </vt:lpstr>
      <vt:lpstr> Розділ «Облік  навчальних досягнень учнів» </vt:lpstr>
      <vt:lpstr> Розділ «Облік  навчальних досягнень учнів» </vt:lpstr>
      <vt:lpstr> Розділ «Облік  проведення навчальних  екскурсій  та навчальної  практики» </vt:lpstr>
      <vt:lpstr> Розділ «Реєстрація вступного інструктажу» </vt:lpstr>
      <vt:lpstr> Розділ «Загальні  відомості   про  учнів  класу» </vt:lpstr>
      <vt:lpstr>Контроль  за  веденням  журналу</vt:lpstr>
      <vt:lpstr> Розділ «Зауваження до ведення класного журналу»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Вимоги до ведення ділової документації</dc:title>
  <dc:creator>Boss</dc:creator>
  <cp:lastModifiedBy>Учитель</cp:lastModifiedBy>
  <cp:revision>309</cp:revision>
  <dcterms:created xsi:type="dcterms:W3CDTF">2011-07-11T08:50:18Z</dcterms:created>
  <dcterms:modified xsi:type="dcterms:W3CDTF">2019-08-20T11:34:39Z</dcterms:modified>
</cp:coreProperties>
</file>